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648" r:id="rId2"/>
  </p:sldMasterIdLst>
  <p:notesMasterIdLst>
    <p:notesMasterId r:id="rId15"/>
  </p:notesMasterIdLst>
  <p:sldIdLst>
    <p:sldId id="257" r:id="rId3"/>
    <p:sldId id="258" r:id="rId4"/>
    <p:sldId id="275" r:id="rId5"/>
    <p:sldId id="264" r:id="rId6"/>
    <p:sldId id="276" r:id="rId7"/>
    <p:sldId id="277" r:id="rId8"/>
    <p:sldId id="268" r:id="rId9"/>
    <p:sldId id="280" r:id="rId10"/>
    <p:sldId id="273" r:id="rId11"/>
    <p:sldId id="262" r:id="rId12"/>
    <p:sldId id="281" r:id="rId13"/>
    <p:sldId id="271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BCBD43-4A7B-4260-B1F2-C921710F4493}" type="datetimeFigureOut">
              <a:rPr lang="en-US" smtClean="0"/>
              <a:t>12/5/24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D2F3AE9-AEC3-4A83-BC85-ACDF34D87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6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Title Slide Instructions: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Title: Arial Bold, 28pt.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Subtitle/Presenter Name: Arial Regular, 22pt.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CAEC5-A196-A741-A301-C6ED9FCCA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5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Transition Slide Instructions: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b="0" dirty="0"/>
              <a:t>This slide is to be used in between presentations to signify the start of a new topic or presenter.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0" dirty="0"/>
              <a:t>Section Title: Arial Bold, 28 pt.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0" dirty="0"/>
              <a:t>Subtitle: Arial Regular, 22 pt.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CAEC5-A196-A741-A301-C6ED9FCCA2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F1DF353-1B43-A14E-8658-01289905B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966" y="1304086"/>
            <a:ext cx="11359314" cy="453092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1600"/>
            </a:lvl1pPr>
            <a:lvl2pPr marL="685800" indent="-228600">
              <a:buClr>
                <a:schemeClr val="tx1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 sz="1400"/>
            </a:lvl3pPr>
          </a:lstStyle>
          <a:p>
            <a:r>
              <a:rPr lang="en-US" dirty="0"/>
              <a:t>Body text: Arial Regular, 16pt.</a:t>
            </a:r>
          </a:p>
          <a:p>
            <a:r>
              <a:rPr lang="en-US" dirty="0"/>
              <a:t>Line spacing: 1.0</a:t>
            </a:r>
          </a:p>
          <a:p>
            <a:pPr lvl="1"/>
            <a:r>
              <a:rPr lang="en-US" dirty="0"/>
              <a:t>Second-level bullets: 14pt. font</a:t>
            </a:r>
          </a:p>
          <a:p>
            <a:pPr lvl="2"/>
            <a:r>
              <a:rPr lang="en-US" dirty="0"/>
              <a:t>Third-level bullets: 14pt. font</a:t>
            </a:r>
          </a:p>
          <a:p>
            <a:r>
              <a:rPr lang="en-US" dirty="0"/>
              <a:t>The first level of bullets are orange</a:t>
            </a:r>
          </a:p>
          <a:p>
            <a:pPr lvl="1"/>
            <a:r>
              <a:rPr lang="en-US" dirty="0"/>
              <a:t>All other bullets are black</a:t>
            </a:r>
          </a:p>
          <a:p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08979AB-202B-AC45-B69E-46DDDC6AE3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111" y="477839"/>
            <a:ext cx="11395169" cy="4365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b="1"/>
            </a:lvl2pPr>
            <a:lvl3pPr marL="914400" indent="0" algn="ctr">
              <a:buNone/>
              <a:defRPr b="1"/>
            </a:lvl3pPr>
            <a:lvl4pPr marL="1371600" indent="0" algn="ctr">
              <a:buNone/>
              <a:defRPr b="1"/>
            </a:lvl4pPr>
            <a:lvl5pPr marL="1828800" indent="0" algn="ctr">
              <a:buNone/>
              <a:defRPr b="1"/>
            </a:lvl5pPr>
          </a:lstStyle>
          <a:p>
            <a:pPr lvl="0"/>
            <a:r>
              <a:rPr lang="en-US" dirty="0"/>
              <a:t>Slide Title</a:t>
            </a:r>
          </a:p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D6EE04-0F30-3446-94FB-E83D2DF9382D}"/>
              </a:ext>
            </a:extLst>
          </p:cNvPr>
          <p:cNvSpPr/>
          <p:nvPr userDrawn="1"/>
        </p:nvSpPr>
        <p:spPr>
          <a:xfrm>
            <a:off x="461551" y="980441"/>
            <a:ext cx="1412240" cy="50800"/>
          </a:xfrm>
          <a:prstGeom prst="rect">
            <a:avLst/>
          </a:prstGeom>
          <a:solidFill>
            <a:srgbClr val="F96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63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5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man, standing, food&#10;&#10;Description automatically generated">
            <a:extLst>
              <a:ext uri="{FF2B5EF4-FFF2-40B4-BE49-F238E27FC236}">
                <a16:creationId xmlns:a16="http://schemas.microsoft.com/office/drawing/2014/main" id="{C7FFEBF6-C408-B748-9056-133B9A84B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912" y="0"/>
            <a:ext cx="6282088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62C5DA-7DF2-F841-BA0F-DAD80FCC0B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391" y="2743519"/>
            <a:ext cx="3460209" cy="5280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 b="1"/>
            </a:lvl2pPr>
            <a:lvl3pPr marL="914400" indent="0" algn="ctr">
              <a:buNone/>
              <a:defRPr b="1"/>
            </a:lvl3pPr>
            <a:lvl4pPr marL="1371600" indent="0" algn="ctr">
              <a:buNone/>
              <a:defRPr b="1"/>
            </a:lvl4pPr>
            <a:lvl5pPr marL="1828800" indent="0" algn="ctr">
              <a:buNone/>
              <a:defRPr b="1"/>
            </a:lvl5pPr>
          </a:lstStyle>
          <a:p>
            <a:pPr lvl="0"/>
            <a:r>
              <a:rPr lang="en-US" dirty="0"/>
              <a:t>Section Title</a:t>
            </a:r>
          </a:p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8C8404B-8160-DF47-A089-21030C69F2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391" y="3317400"/>
            <a:ext cx="3460209" cy="5280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>
                <a:solidFill>
                  <a:schemeClr val="tx1"/>
                </a:solidFill>
              </a:defRPr>
            </a:lvl1pPr>
            <a:lvl2pPr marL="457200" indent="0" algn="ctr">
              <a:buNone/>
              <a:defRPr b="1"/>
            </a:lvl2pPr>
            <a:lvl3pPr marL="914400" indent="0" algn="ctr">
              <a:buNone/>
              <a:defRPr b="1"/>
            </a:lvl3pPr>
            <a:lvl4pPr marL="1371600" indent="0" algn="ctr">
              <a:buNone/>
              <a:defRPr b="1"/>
            </a:lvl4pPr>
            <a:lvl5pPr marL="1828800" indent="0" algn="ctr">
              <a:buNone/>
              <a:defRPr b="1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C78DF9-8763-CF44-84ED-AC26032205CC}"/>
              </a:ext>
            </a:extLst>
          </p:cNvPr>
          <p:cNvSpPr/>
          <p:nvPr userDrawn="1"/>
        </p:nvSpPr>
        <p:spPr>
          <a:xfrm>
            <a:off x="1060991" y="2529840"/>
            <a:ext cx="1412240" cy="508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63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8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4761E2A0-B859-F540-8F9D-E97347C838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3604698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88476" y="4409759"/>
            <a:ext cx="7815046" cy="5280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 b="1"/>
            </a:lvl2pPr>
            <a:lvl3pPr marL="914400" indent="0" algn="ctr">
              <a:buNone/>
              <a:defRPr b="1"/>
            </a:lvl3pPr>
            <a:lvl4pPr marL="1371600" indent="0" algn="ctr">
              <a:buNone/>
              <a:defRPr b="1"/>
            </a:lvl4pPr>
            <a:lvl5pPr marL="1828800" indent="0" algn="ctr">
              <a:buNone/>
              <a:defRPr b="1"/>
            </a:lvl5pPr>
          </a:lstStyle>
          <a:p>
            <a:pPr lvl="0"/>
            <a:r>
              <a:rPr lang="en-US" dirty="0"/>
              <a:t>Title: Arial Bold, 28pt.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240881" y="4971970"/>
            <a:ext cx="5710237" cy="5280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 algn="ctr">
              <a:buNone/>
              <a:defRPr b="1"/>
            </a:lvl2pPr>
            <a:lvl3pPr marL="914400" indent="0" algn="ctr">
              <a:buNone/>
              <a:defRPr b="1"/>
            </a:lvl3pPr>
            <a:lvl4pPr marL="1371600" indent="0" algn="ctr">
              <a:buNone/>
              <a:defRPr b="1"/>
            </a:lvl4pPr>
            <a:lvl5pPr marL="1828800" indent="0" algn="ctr">
              <a:buNone/>
              <a:defRPr b="1"/>
            </a:lvl5pPr>
          </a:lstStyle>
          <a:p>
            <a:pPr lvl="0"/>
            <a:r>
              <a:rPr lang="en-US" dirty="0"/>
              <a:t>Subtitle: Arial Regular, 22pt.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DEA685-940A-C240-AA21-31D052F2965A}"/>
              </a:ext>
            </a:extLst>
          </p:cNvPr>
          <p:cNvSpPr/>
          <p:nvPr userDrawn="1"/>
        </p:nvSpPr>
        <p:spPr>
          <a:xfrm>
            <a:off x="5389880" y="4145382"/>
            <a:ext cx="1412240" cy="50800"/>
          </a:xfrm>
          <a:prstGeom prst="rect">
            <a:avLst/>
          </a:prstGeom>
          <a:solidFill>
            <a:srgbClr val="F96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63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1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3B16-9F97-6854-75AF-FEEC5AA45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897DE-E084-F0E8-D3F7-E91605F4F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1BCF4-589F-E401-2167-A7D38A31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884CD-B2AA-4C10-BED2-FF43A1CF5016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3CCCB-258D-7F22-3535-202DE4D64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92E19-1D5D-7802-50D3-51CA4F1A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1618-7B3E-4406-9214-3278E3EBA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4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03D1E8D-0938-A94E-994E-CC3A8BA75F9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468" y="5966541"/>
            <a:ext cx="762001" cy="762001"/>
          </a:xfrm>
          <a:prstGeom prst="rect">
            <a:avLst/>
          </a:prstGeom>
        </p:spPr>
      </p:pic>
      <p:sp>
        <p:nvSpPr>
          <p:cNvPr id="2" name="MSIPCMContentMarking" descr="{&quot;HashCode&quot;:221692503,&quot;Placement&quot;:&quot;Footer&quot;,&quot;Top&quot;:522.0343,&quot;Left&quot;:446.1819,&quot;SlideWidth&quot;:960,&quot;SlideHeight&quot;:540}">
            <a:extLst>
              <a:ext uri="{FF2B5EF4-FFF2-40B4-BE49-F238E27FC236}">
                <a16:creationId xmlns:a16="http://schemas.microsoft.com/office/drawing/2014/main" id="{7BC734B6-FE88-6585-15E4-492113B91849}"/>
              </a:ext>
            </a:extLst>
          </p:cNvPr>
          <p:cNvSpPr txBox="1"/>
          <p:nvPr userDrawn="1"/>
        </p:nvSpPr>
        <p:spPr>
          <a:xfrm>
            <a:off x="5666510" y="6629836"/>
            <a:ext cx="858980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1261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1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765F02-7D7B-17F5-7D63-C4967E068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25DFA-4D39-2239-24BC-E279D668A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7717C-499F-7B36-8C10-C36BFA9DA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884CD-B2AA-4C10-BED2-FF43A1CF5016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58EC2-488D-731B-3A7F-D49D716A2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D8CC8-ABCA-908F-1FAE-E87255487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1618-7B3E-4406-9214-3278E3EBA6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45B6B-692F-EDED-1838-6D341AE038F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99138" y="6672580"/>
            <a:ext cx="6159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147032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homedepot.com/c/Pro_Xtr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RapidPass_Support@homedepot.com" TargetMode="External"/><Relationship Id="rId2" Type="http://schemas.openxmlformats.org/officeDocument/2006/relationships/hyperlink" Target="mailto:Alaykia_Sykes@homedepot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omedepot.com/c/pro_resource_center" TargetMode="External"/><Relationship Id="rId5" Type="http://schemas.openxmlformats.org/officeDocument/2006/relationships/hyperlink" Target="https://www.homedepot.com/c/account_card_authorization" TargetMode="External"/><Relationship Id="rId4" Type="http://schemas.openxmlformats.org/officeDocument/2006/relationships/hyperlink" Target="https://www.homedepot.com/c/pro_video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E8344A4-A8BE-F941-9E90-7D2ADB324FD1}"/>
              </a:ext>
            </a:extLst>
          </p:cNvPr>
          <p:cNvSpPr txBox="1">
            <a:spLocks/>
          </p:cNvSpPr>
          <p:nvPr/>
        </p:nvSpPr>
        <p:spPr>
          <a:xfrm>
            <a:off x="0" y="4409759"/>
            <a:ext cx="12192000" cy="52800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Rapid Pass Program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149088E-1A75-5044-B529-484E564562B7}"/>
              </a:ext>
            </a:extLst>
          </p:cNvPr>
          <p:cNvSpPr txBox="1">
            <a:spLocks/>
          </p:cNvSpPr>
          <p:nvPr/>
        </p:nvSpPr>
        <p:spPr>
          <a:xfrm>
            <a:off x="-134224" y="4937761"/>
            <a:ext cx="12192000" cy="52800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January 2024</a:t>
            </a:r>
          </a:p>
        </p:txBody>
      </p:sp>
    </p:spTree>
    <p:extLst>
      <p:ext uri="{BB962C8B-B14F-4D97-AF65-F5344CB8AC3E}">
        <p14:creationId xmlns:p14="http://schemas.microsoft.com/office/powerpoint/2010/main" val="2536594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D22262-55FA-537C-B337-476D4799A4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marR="0" lvl="0" indent="0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can I use Rapid Pass?</a:t>
            </a:r>
          </a:p>
          <a:p>
            <a:pPr marL="187847" marR="0" lvl="1" indent="-187847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Rapid Pass can be used at any Home Depot location in the United States</a:t>
            </a:r>
          </a:p>
          <a:p>
            <a:pPr marL="0" marR="0" lvl="0" indent="0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long is the coupon generated by Rapid Pass good for?</a:t>
            </a:r>
          </a:p>
          <a:p>
            <a:pPr marL="187847" marR="0" lvl="1" indent="-187847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entering a property address or unique identifier, the coupon displayed can only be used one time</a:t>
            </a:r>
          </a:p>
          <a:p>
            <a:pPr marL="0" marR="0" lvl="0" indent="0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I make multiple purchases on the same property or unique identifier?</a:t>
            </a:r>
          </a:p>
          <a:p>
            <a:pPr marL="187847" marR="0" lvl="1" indent="-187847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valid client property address or unique identifier can be entered multiple times to retrieve a new coupon for each transaction</a:t>
            </a:r>
          </a:p>
          <a:p>
            <a:pPr marL="0" marR="0" lvl="0" indent="0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should I use the application in the store?</a:t>
            </a:r>
          </a:p>
          <a:p>
            <a:pPr marL="187847" marR="0" lvl="1" indent="-187847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 display a coupon until you are ready to checkout. The coupon can be scanned at any point during the transaction before final payment</a:t>
            </a:r>
          </a:p>
          <a:p>
            <a:pPr marL="0" marR="0" lvl="0" indent="0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I use the Rapid Pass coupon with other coupons?</a:t>
            </a:r>
          </a:p>
          <a:p>
            <a:pPr marL="187847" marR="0" lvl="1" indent="-187847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coupon generated from Rapid Pass is not combinable with other offers</a:t>
            </a:r>
          </a:p>
          <a:p>
            <a:pPr marL="0" marR="0" lvl="1" indent="0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4D4F53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Rapid Pass affect my ProXtra account?</a:t>
            </a:r>
          </a:p>
          <a:p>
            <a:pPr marL="187847" marR="0" lvl="1" indent="-187847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Purchases made on Rapid Pass still give you credit to your ProXtra account as long as you pay with a registered tender.</a:t>
            </a:r>
          </a:p>
          <a:p>
            <a:pPr marL="187847" marR="0" lvl="1" indent="-187847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3E3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not transacting on behalf of a National customer, you can e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nter</a:t>
            </a:r>
            <a:r>
              <a:rPr lang="en-US" sz="1100" dirty="0">
                <a:solidFill>
                  <a:srgbClr val="3E3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ProXtra phone number at the register to access pricing and benefits </a:t>
            </a:r>
          </a:p>
          <a:p>
            <a:pPr marL="0" marR="0" lvl="0" indent="0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I use Rapid Pass in self-checkout?</a:t>
            </a:r>
          </a:p>
          <a:p>
            <a:pPr marL="187847" marR="0" lvl="1" indent="-187847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F5822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using application through the self-checkout line, the barcode number will need to be entered by Home Depot associate at the central kiosk at the front of the self-checkout stations. We recommend going to the Pro Desk or standard checkout line in order to scan the coupon</a:t>
            </a:r>
          </a:p>
          <a:p>
            <a:pPr marL="274309" marR="0" lvl="1" indent="-274309" algn="l" defTabSz="1097463" rtl="0" eaLnBrk="1" fontAlgn="auto" latinLnBrk="0" hangingPunct="1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Clr>
                <a:srgbClr val="4D4F53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more questions, email </a:t>
            </a: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3E39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RapidPass_Support@homedepot.com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7D464-65BD-CBEC-E8C6-830634D32F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/>
              <a:t>FAQ</a:t>
            </a:r>
          </a:p>
        </p:txBody>
      </p:sp>
    </p:spTree>
    <p:extLst>
      <p:ext uri="{BB962C8B-B14F-4D97-AF65-F5344CB8AC3E}">
        <p14:creationId xmlns:p14="http://schemas.microsoft.com/office/powerpoint/2010/main" val="587474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B26E6B-3B4F-D517-0B5F-4CB374CF27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Register a Credit Card on ProXtra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C33B80-8056-4CE7-3265-B329B882C2C6}"/>
              </a:ext>
            </a:extLst>
          </p:cNvPr>
          <p:cNvSpPr txBox="1"/>
          <p:nvPr/>
        </p:nvSpPr>
        <p:spPr>
          <a:xfrm>
            <a:off x="370111" y="1214381"/>
            <a:ext cx="4191132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400" b="1" u="sng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https://www.homedepot.com/c/Pro_Xtra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B80E1F-EB1E-230C-F84A-F3BCCA3889FE}"/>
              </a:ext>
            </a:extLst>
          </p:cNvPr>
          <p:cNvSpPr txBox="1"/>
          <p:nvPr/>
        </p:nvSpPr>
        <p:spPr>
          <a:xfrm>
            <a:off x="370111" y="1883536"/>
            <a:ext cx="39759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Navigate to Register a card on Welcome page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FC36E7-5469-E419-E403-261CD451B3A3}"/>
              </a:ext>
            </a:extLst>
          </p:cNvPr>
          <p:cNvSpPr txBox="1"/>
          <p:nvPr/>
        </p:nvSpPr>
        <p:spPr>
          <a:xfrm>
            <a:off x="370111" y="1546758"/>
            <a:ext cx="51808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Navigate to your ProXtra Account, Sign in or Create an Account</a:t>
            </a:r>
            <a:endParaRPr lang="en-US" sz="1400" dirty="0"/>
          </a:p>
        </p:txBody>
      </p:sp>
      <p:pic>
        <p:nvPicPr>
          <p:cNvPr id="14" name="Picture 13" descr="A screenshot of a credit card&#10;&#10;Description automatically generated">
            <a:extLst>
              <a:ext uri="{FF2B5EF4-FFF2-40B4-BE49-F238E27FC236}">
                <a16:creationId xmlns:a16="http://schemas.microsoft.com/office/drawing/2014/main" id="{CD5D0006-3BC0-99EA-4109-A2BFC3D73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63" y="2633065"/>
            <a:ext cx="1792009" cy="267817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420632-C225-D1D4-17EC-AC60FC9E4084}"/>
              </a:ext>
            </a:extLst>
          </p:cNvPr>
          <p:cNvCxnSpPr>
            <a:cxnSpLocks/>
          </p:cNvCxnSpPr>
          <p:nvPr/>
        </p:nvCxnSpPr>
        <p:spPr>
          <a:xfrm>
            <a:off x="231939" y="4271769"/>
            <a:ext cx="453860" cy="0"/>
          </a:xfrm>
          <a:prstGeom prst="straightConnector1">
            <a:avLst/>
          </a:prstGeom>
          <a:ln w="38100">
            <a:solidFill>
              <a:srgbClr val="F582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5AE747A-5AA2-35E6-9334-CA90FCDBEDA5}"/>
              </a:ext>
            </a:extLst>
          </p:cNvPr>
          <p:cNvSpPr/>
          <p:nvPr/>
        </p:nvSpPr>
        <p:spPr>
          <a:xfrm>
            <a:off x="685799" y="4000307"/>
            <a:ext cx="1284511" cy="542925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7F643-C550-7DB2-6ED4-181CFD595B3A}"/>
              </a:ext>
            </a:extLst>
          </p:cNvPr>
          <p:cNvSpPr txBox="1"/>
          <p:nvPr/>
        </p:nvSpPr>
        <p:spPr>
          <a:xfrm>
            <a:off x="367424" y="2251283"/>
            <a:ext cx="224790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</a:pPr>
            <a:r>
              <a:rPr lang="en-US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 Register a card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screenshot of a credit card&#10;&#10;Description automatically generated">
            <a:extLst>
              <a:ext uri="{FF2B5EF4-FFF2-40B4-BE49-F238E27FC236}">
                <a16:creationId xmlns:a16="http://schemas.microsoft.com/office/drawing/2014/main" id="{564C2AA4-A4C4-DCEA-B0AE-2A02019D1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399" y="1586760"/>
            <a:ext cx="2785713" cy="1576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C7FFDE-49E7-F378-0C0D-8C3A71E22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526946" y="2234990"/>
            <a:ext cx="749873" cy="2316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8A1430C-10BE-731E-3D26-5B61FBD4018D}"/>
              </a:ext>
            </a:extLst>
          </p:cNvPr>
          <p:cNvSpPr txBox="1"/>
          <p:nvPr/>
        </p:nvSpPr>
        <p:spPr>
          <a:xfrm>
            <a:off x="5592977" y="1247686"/>
            <a:ext cx="1828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Select Add a Card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93474BD-0E05-A8AE-A60C-F1E7F54A48BF}"/>
              </a:ext>
            </a:extLst>
          </p:cNvPr>
          <p:cNvSpPr/>
          <p:nvPr/>
        </p:nvSpPr>
        <p:spPr>
          <a:xfrm>
            <a:off x="7820351" y="2191313"/>
            <a:ext cx="780811" cy="3126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709DE2-EDAD-B0CF-424A-78A74E6F9B74}"/>
              </a:ext>
            </a:extLst>
          </p:cNvPr>
          <p:cNvSpPr txBox="1"/>
          <p:nvPr/>
        </p:nvSpPr>
        <p:spPr>
          <a:xfrm>
            <a:off x="5592977" y="3292676"/>
            <a:ext cx="2905125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6"/>
            </a:pPr>
            <a:r>
              <a:rPr lang="en-US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 Out Information and Verify: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 screenshot of a card registration form&#10;&#10;Description automatically generated">
            <a:extLst>
              <a:ext uri="{FF2B5EF4-FFF2-40B4-BE49-F238E27FC236}">
                <a16:creationId xmlns:a16="http://schemas.microsoft.com/office/drawing/2014/main" id="{8AAEF6F3-128B-04E4-E477-8FCD79480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0408" y="3734728"/>
            <a:ext cx="2617694" cy="1576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FC413E8-E7F4-254B-29AB-CC93089B4213}"/>
              </a:ext>
            </a:extLst>
          </p:cNvPr>
          <p:cNvSpPr txBox="1"/>
          <p:nvPr/>
        </p:nvSpPr>
        <p:spPr>
          <a:xfrm>
            <a:off x="0" y="5665738"/>
            <a:ext cx="4762500" cy="627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**Please Note: Credit cards can only be associated with one Pro Xtra account. If the card you’re adding is a payment method on another account, all purchase history information for the card will move to this account.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289739-10C6-7C18-34CA-EA12D98C1F7A}"/>
              </a:ext>
            </a:extLst>
          </p:cNvPr>
          <p:cNvSpPr txBox="1"/>
          <p:nvPr/>
        </p:nvSpPr>
        <p:spPr>
          <a:xfrm>
            <a:off x="5592977" y="5651340"/>
            <a:ext cx="46871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Card is added Successfully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All transactions tendered on registered cards will reflect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on the ProXtra account it is assigned to.</a:t>
            </a:r>
          </a:p>
        </p:txBody>
      </p:sp>
    </p:spTree>
    <p:extLst>
      <p:ext uri="{BB962C8B-B14F-4D97-AF65-F5344CB8AC3E}">
        <p14:creationId xmlns:p14="http://schemas.microsoft.com/office/powerpoint/2010/main" val="70120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0D02C-6E8B-D09C-7964-CFB956500C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/>
              <a:t>Contact Info: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90D6070-1DC9-4269-8B9F-2FCC313E0403}"/>
              </a:ext>
            </a:extLst>
          </p:cNvPr>
          <p:cNvSpPr txBox="1">
            <a:spLocks/>
          </p:cNvSpPr>
          <p:nvPr/>
        </p:nvSpPr>
        <p:spPr>
          <a:xfrm>
            <a:off x="445853" y="1405777"/>
            <a:ext cx="3898422" cy="12640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8831" indent="-476231"/>
            <a:r>
              <a:rPr lang="en-US" sz="1667" b="1" dirty="0">
                <a:solidFill>
                  <a:schemeClr val="tx1">
                    <a:lumMod val="50000"/>
                  </a:schemeClr>
                </a:solidFill>
              </a:rPr>
              <a:t>Alaykia Sykes</a:t>
            </a:r>
          </a:p>
          <a:p>
            <a:pPr marL="797460" lvl="1" indent="-476231"/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Pro Business Senior Manager</a:t>
            </a:r>
          </a:p>
          <a:p>
            <a:pPr marL="797460" lvl="1" indent="-476231"/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(770) 331-1438</a:t>
            </a:r>
          </a:p>
          <a:p>
            <a:pPr marL="797460" lvl="1" indent="-476231"/>
            <a:r>
              <a:rPr lang="en-US" sz="1500" dirty="0">
                <a:solidFill>
                  <a:srgbClr val="F9630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Alaykia_Sykes@homedepot.com</a:t>
            </a:r>
            <a:endParaRPr lang="en-US" sz="1500" dirty="0">
              <a:solidFill>
                <a:srgbClr val="F96303"/>
              </a:solidFill>
            </a:endParaRPr>
          </a:p>
          <a:p>
            <a:pPr marL="797460" lvl="1" indent="-476231"/>
            <a:endParaRPr lang="en-US" sz="1500" dirty="0">
              <a:solidFill>
                <a:schemeClr val="accent4"/>
              </a:solidFill>
            </a:endParaRPr>
          </a:p>
          <a:p>
            <a:pPr marL="797460" lvl="1" indent="-476231"/>
            <a:endParaRPr lang="en-US" sz="1500" dirty="0">
              <a:solidFill>
                <a:schemeClr val="accent4"/>
              </a:solidFill>
            </a:endParaRPr>
          </a:p>
          <a:p>
            <a:pPr marL="797460" lvl="1" indent="-476231"/>
            <a:endParaRPr lang="en-US" sz="1500" dirty="0">
              <a:solidFill>
                <a:schemeClr val="accent4"/>
              </a:solidFill>
            </a:endParaRPr>
          </a:p>
          <a:p>
            <a:pPr marL="797460" lvl="1" indent="-476231"/>
            <a:r>
              <a:rPr lang="en-US" sz="1500" b="1" dirty="0">
                <a:solidFill>
                  <a:schemeClr val="bg2">
                    <a:lumMod val="10000"/>
                  </a:schemeClr>
                </a:solidFill>
              </a:rPr>
              <a:t>Lisa Barber</a:t>
            </a:r>
          </a:p>
          <a:p>
            <a:pPr marL="797460" lvl="1" indent="-476231"/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Pro Business Analyst</a:t>
            </a:r>
          </a:p>
          <a:p>
            <a:pPr marL="797460" lvl="1" indent="-476231"/>
            <a:r>
              <a:rPr lang="en-US" sz="1500" dirty="0">
                <a:solidFill>
                  <a:schemeClr val="bg2">
                    <a:lumMod val="10000"/>
                  </a:schemeClr>
                </a:solidFill>
              </a:rPr>
              <a:t>National Account Support</a:t>
            </a:r>
          </a:p>
          <a:p>
            <a:pPr marL="797460" lvl="1" indent="-476231"/>
            <a:r>
              <a:rPr lang="en-US" sz="1500" u="sng" dirty="0">
                <a:solidFill>
                  <a:srgbClr val="F96303"/>
                </a:solidFill>
              </a:rPr>
              <a:t>Lisa_H_Barber@homedepot.com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5D49CE1-84EA-4A3C-9230-1AB328C33624}"/>
              </a:ext>
            </a:extLst>
          </p:cNvPr>
          <p:cNvSpPr txBox="1">
            <a:spLocks/>
          </p:cNvSpPr>
          <p:nvPr/>
        </p:nvSpPr>
        <p:spPr>
          <a:xfrm>
            <a:off x="5568162" y="1402204"/>
            <a:ext cx="4257526" cy="12640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8831" indent="-476231"/>
            <a:r>
              <a:rPr lang="en-US" sz="1667" b="1" dirty="0">
                <a:solidFill>
                  <a:schemeClr val="tx1">
                    <a:lumMod val="50000"/>
                  </a:schemeClr>
                </a:solidFill>
              </a:rPr>
              <a:t>Technical Support</a:t>
            </a:r>
          </a:p>
          <a:p>
            <a:pPr marL="797460" lvl="1" indent="-476231"/>
            <a:r>
              <a:rPr lang="en-US" sz="1500" dirty="0">
                <a:solidFill>
                  <a:srgbClr val="F9630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RapidPass_Support@homedepot.com</a:t>
            </a:r>
            <a:r>
              <a:rPr lang="en-US" sz="1500" dirty="0">
                <a:solidFill>
                  <a:srgbClr val="F96303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A4E6B-9E34-3414-1675-EAA105B4AFF2}"/>
              </a:ext>
            </a:extLst>
          </p:cNvPr>
          <p:cNvSpPr txBox="1"/>
          <p:nvPr/>
        </p:nvSpPr>
        <p:spPr>
          <a:xfrm>
            <a:off x="5727646" y="4015600"/>
            <a:ext cx="34877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https://www.homedepot.com/c/pro_videos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52469-370A-429D-CC15-697BA3755DDA}"/>
              </a:ext>
            </a:extLst>
          </p:cNvPr>
          <p:cNvSpPr txBox="1"/>
          <p:nvPr/>
        </p:nvSpPr>
        <p:spPr>
          <a:xfrm>
            <a:off x="5727646" y="3649187"/>
            <a:ext cx="4882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Authorize Cards to Your Account - The Home Depot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6C91B-C78A-79DA-7CC2-1DC9520D4B43}"/>
              </a:ext>
            </a:extLst>
          </p:cNvPr>
          <p:cNvSpPr txBox="1"/>
          <p:nvPr/>
        </p:nvSpPr>
        <p:spPr>
          <a:xfrm>
            <a:off x="5727646" y="3306484"/>
            <a:ext cx="43350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https://www.homedepot.com/c/pro_resource_center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FBF03E-C4FC-582D-9316-61643A4B1AB1}"/>
              </a:ext>
            </a:extLst>
          </p:cNvPr>
          <p:cNvSpPr txBox="1"/>
          <p:nvPr/>
        </p:nvSpPr>
        <p:spPr>
          <a:xfrm>
            <a:off x="5727646" y="2970987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ProXtra Links</a:t>
            </a:r>
          </a:p>
        </p:txBody>
      </p:sp>
    </p:spTree>
    <p:extLst>
      <p:ext uri="{BB962C8B-B14F-4D97-AF65-F5344CB8AC3E}">
        <p14:creationId xmlns:p14="http://schemas.microsoft.com/office/powerpoint/2010/main" val="342803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DA57A96-E23F-C346-B86F-F13E098C86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696" y="1568621"/>
            <a:ext cx="3671088" cy="552574"/>
          </a:xfrm>
        </p:spPr>
        <p:txBody>
          <a:bodyPr/>
          <a:lstStyle/>
          <a:p>
            <a:r>
              <a:rPr lang="en-US" sz="2400" b="0" dirty="0"/>
              <a:t>What is Rapid 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E1051-F9CB-1E10-EEDD-FB0EF3609D96}"/>
              </a:ext>
            </a:extLst>
          </p:cNvPr>
          <p:cNvSpPr txBox="1"/>
          <p:nvPr/>
        </p:nvSpPr>
        <p:spPr>
          <a:xfrm>
            <a:off x="256510" y="3058635"/>
            <a:ext cx="60951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61E3C"/>
                </a:solidFill>
                <a:effectLst/>
                <a:uLnTx/>
                <a:uFillTx/>
                <a:ea typeface="+mn-ea"/>
                <a:cs typeface="+mn-cs"/>
              </a:rPr>
              <a:t>Apple and Android compatible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61E3C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Preferred pricing at The Home Depot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61E3C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Up to 25% off select items with no minimum purchase required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61E3C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All purchases count towards ProXtra account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61E3C"/>
              </a:solidFill>
              <a:effectLst/>
              <a:uLnTx/>
              <a:uFillTx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61E3C"/>
                </a:solidFill>
                <a:effectLst/>
                <a:uLnTx/>
                <a:uFillTx/>
                <a:ea typeface="+mn-ea"/>
                <a:cs typeface="+mn-cs"/>
              </a:rPr>
              <a:t>       Rapid Pass allows: </a:t>
            </a:r>
          </a:p>
          <a:p>
            <a:pPr marL="800158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61E3C"/>
                </a:solidFill>
                <a:effectLst/>
                <a:uLnTx/>
                <a:uFillTx/>
                <a:ea typeface="+mn-ea"/>
                <a:cs typeface="+mn-cs"/>
              </a:rPr>
              <a:t>     1 Process</a:t>
            </a:r>
          </a:p>
          <a:p>
            <a:pPr marL="800158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61E3C"/>
                </a:solidFill>
                <a:effectLst/>
                <a:uLnTx/>
                <a:uFillTx/>
                <a:ea typeface="+mn-ea"/>
                <a:cs typeface="+mn-cs"/>
              </a:rPr>
              <a:t>     1 Pricing Structure</a:t>
            </a:r>
          </a:p>
          <a:p>
            <a:pPr marL="800158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61E3C"/>
                </a:solidFill>
                <a:effectLst/>
                <a:uLnTx/>
                <a:uFillTx/>
                <a:ea typeface="+mn-ea"/>
                <a:cs typeface="+mn-cs"/>
              </a:rPr>
              <a:t>     2,000+ locations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59DF6B37-0A2F-53AD-5F87-9A35BF3B32B2}"/>
              </a:ext>
            </a:extLst>
          </p:cNvPr>
          <p:cNvSpPr txBox="1"/>
          <p:nvPr/>
        </p:nvSpPr>
        <p:spPr>
          <a:xfrm>
            <a:off x="473882" y="702846"/>
            <a:ext cx="4847713" cy="480953"/>
          </a:xfrm>
          <a:prstGeom prst="rect">
            <a:avLst/>
          </a:prstGeom>
          <a:solidFill>
            <a:srgbClr val="FF7901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NeueLT Std Lt"/>
                <a:ea typeface="Times New Roman" panose="02020603050405020304" pitchFamily="18" charset="0"/>
                <a:cs typeface="Times New Roman" panose="02020603050405020304" pitchFamily="18" charset="0"/>
              </a:rPr>
              <a:t>Start Saving Today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NeueLT Std Lt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89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F57F855-2D4A-2D12-9C42-94F62829E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1" y="900258"/>
            <a:ext cx="1950508" cy="26382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8FA0793A-9EEB-49FB-10EA-1F7959EDF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005" y="825834"/>
            <a:ext cx="1783761" cy="26382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D16DF8AC-C417-97B9-F724-EC6E4E072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17" y="4008030"/>
            <a:ext cx="1972669" cy="2777166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45EAF85D-2A24-AE60-931A-DF2EBBC98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47" y="3990753"/>
            <a:ext cx="1972669" cy="273819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05DD7B31-4FBC-4BA5-C0D8-F61ED2817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65" y="3990752"/>
            <a:ext cx="1881882" cy="27381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82F7749-8487-8B65-4505-73E9F6C1B190}"/>
              </a:ext>
            </a:extLst>
          </p:cNvPr>
          <p:cNvSpPr/>
          <p:nvPr/>
        </p:nvSpPr>
        <p:spPr>
          <a:xfrm>
            <a:off x="4057964" y="6122732"/>
            <a:ext cx="510751" cy="249788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04703A-C2D2-CD71-D9DA-08182880FACA}"/>
              </a:ext>
            </a:extLst>
          </p:cNvPr>
          <p:cNvSpPr/>
          <p:nvPr/>
        </p:nvSpPr>
        <p:spPr>
          <a:xfrm>
            <a:off x="5248265" y="6372520"/>
            <a:ext cx="598249" cy="373331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5A3F35-A134-600A-969E-87AF77C69FDC}"/>
              </a:ext>
            </a:extLst>
          </p:cNvPr>
          <p:cNvSpPr/>
          <p:nvPr/>
        </p:nvSpPr>
        <p:spPr>
          <a:xfrm>
            <a:off x="7635681" y="5496728"/>
            <a:ext cx="622648" cy="363804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A95F5F7A-892E-C9D1-FFAA-E9CD44AB2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17" y="900259"/>
            <a:ext cx="1950507" cy="26382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D69B7C1B-B2AB-7B60-BCD7-4B487FA45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85" y="904022"/>
            <a:ext cx="1950506" cy="26382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DB1B5C8-6A46-8EC5-1EA6-BC9B67DB7EEE}"/>
              </a:ext>
            </a:extLst>
          </p:cNvPr>
          <p:cNvSpPr/>
          <p:nvPr/>
        </p:nvSpPr>
        <p:spPr>
          <a:xfrm>
            <a:off x="6508574" y="2405118"/>
            <a:ext cx="575035" cy="336348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D9040B-1637-4FE0-6571-41124CF09E95}"/>
              </a:ext>
            </a:extLst>
          </p:cNvPr>
          <p:cNvSpPr txBox="1"/>
          <p:nvPr/>
        </p:nvSpPr>
        <p:spPr>
          <a:xfrm>
            <a:off x="-4104" y="461975"/>
            <a:ext cx="2745731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Open the PDF Link on your mobile</a:t>
            </a:r>
          </a:p>
          <a:p>
            <a:pPr algn="ctr"/>
            <a:r>
              <a:rPr lang="en-US" sz="1050" b="1" dirty="0"/>
              <a:t>device. This will be sent by National Account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D12699-5994-0B88-725C-47B99FFDB930}"/>
              </a:ext>
            </a:extLst>
          </p:cNvPr>
          <p:cNvSpPr/>
          <p:nvPr/>
        </p:nvSpPr>
        <p:spPr>
          <a:xfrm>
            <a:off x="3057746" y="1358761"/>
            <a:ext cx="1807141" cy="320512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3CDCB9-92BB-D873-40A1-BBA001D33D6E}"/>
              </a:ext>
            </a:extLst>
          </p:cNvPr>
          <p:cNvSpPr/>
          <p:nvPr/>
        </p:nvSpPr>
        <p:spPr>
          <a:xfrm>
            <a:off x="8425055" y="1590802"/>
            <a:ext cx="842128" cy="499622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0BD708-689E-2F3F-6529-25FAE307634A}"/>
              </a:ext>
            </a:extLst>
          </p:cNvPr>
          <p:cNvSpPr txBox="1"/>
          <p:nvPr/>
        </p:nvSpPr>
        <p:spPr>
          <a:xfrm>
            <a:off x="2754404" y="580370"/>
            <a:ext cx="2473754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/>
              <a:t>Click the link to open Installation Process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A6362B-09CC-A646-B081-303D964567D5}"/>
              </a:ext>
            </a:extLst>
          </p:cNvPr>
          <p:cNvSpPr/>
          <p:nvPr/>
        </p:nvSpPr>
        <p:spPr>
          <a:xfrm>
            <a:off x="10122464" y="4521773"/>
            <a:ext cx="685312" cy="388071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79F57E-8BC0-04BA-8996-F46096013F68}"/>
              </a:ext>
            </a:extLst>
          </p:cNvPr>
          <p:cNvSpPr txBox="1"/>
          <p:nvPr/>
        </p:nvSpPr>
        <p:spPr>
          <a:xfrm>
            <a:off x="5375346" y="599757"/>
            <a:ext cx="2291012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/>
              <a:t>Open the link on a mobile device only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DB2B70-8CAC-AF6E-F933-D6EFE6B74387}"/>
              </a:ext>
            </a:extLst>
          </p:cNvPr>
          <p:cNvSpPr txBox="1"/>
          <p:nvPr/>
        </p:nvSpPr>
        <p:spPr>
          <a:xfrm>
            <a:off x="8373874" y="52520"/>
            <a:ext cx="305030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Open and Install **IOS and ANDR mobile devices will have appropriate logo; Click the logo to Download: If incorrect OS link was sent, please notify your National Account for correct OS.</a:t>
            </a:r>
          </a:p>
        </p:txBody>
      </p:sp>
      <p:pic>
        <p:nvPicPr>
          <p:cNvPr id="26" name="image1.jpeg">
            <a:extLst>
              <a:ext uri="{FF2B5EF4-FFF2-40B4-BE49-F238E27FC236}">
                <a16:creationId xmlns:a16="http://schemas.microsoft.com/office/drawing/2014/main" id="{EF9AA3AD-8AA7-387D-2FDE-A7E75830C5A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68186" y="796682"/>
            <a:ext cx="1749123" cy="269833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D71A936-D855-F583-7822-FBF0DC9A5A32}"/>
              </a:ext>
            </a:extLst>
          </p:cNvPr>
          <p:cNvSpPr/>
          <p:nvPr/>
        </p:nvSpPr>
        <p:spPr>
          <a:xfrm>
            <a:off x="10453001" y="2014748"/>
            <a:ext cx="709547" cy="466683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75F5AA-1FD4-238D-7BDC-527D1394D65D}"/>
              </a:ext>
            </a:extLst>
          </p:cNvPr>
          <p:cNvSpPr txBox="1"/>
          <p:nvPr/>
        </p:nvSpPr>
        <p:spPr>
          <a:xfrm>
            <a:off x="41036" y="4278009"/>
            <a:ext cx="3550576" cy="2100575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**If Rapid Pass is being installed on a </a:t>
            </a:r>
          </a:p>
          <a:p>
            <a:pPr algn="ctr"/>
            <a:r>
              <a:rPr lang="en-US" sz="1000" b="1" u="sng" dirty="0"/>
              <a:t>new device </a:t>
            </a:r>
            <a:r>
              <a:rPr lang="en-US" sz="1000" b="1" dirty="0"/>
              <a:t>or for the </a:t>
            </a:r>
            <a:r>
              <a:rPr lang="en-US" sz="1000" b="1" u="sng" dirty="0"/>
              <a:t>initial</a:t>
            </a:r>
            <a:r>
              <a:rPr lang="en-US" sz="1000" b="1" dirty="0"/>
              <a:t> download, </a:t>
            </a:r>
          </a:p>
          <a:p>
            <a:pPr algn="ctr"/>
            <a:r>
              <a:rPr lang="en-US" sz="1000" b="1" dirty="0"/>
              <a:t>you </a:t>
            </a:r>
            <a:r>
              <a:rPr lang="en-US" sz="1000" b="1" i="1" dirty="0"/>
              <a:t>may</a:t>
            </a:r>
            <a:r>
              <a:rPr lang="en-US" sz="1000" b="1" dirty="0"/>
              <a:t> need to “Trust” the app </a:t>
            </a:r>
          </a:p>
          <a:p>
            <a:pPr algn="ctr"/>
            <a:r>
              <a:rPr lang="en-US" sz="1000" b="1" dirty="0"/>
              <a:t>within your device's settings before Install will complete.</a:t>
            </a:r>
          </a:p>
          <a:p>
            <a:pPr algn="ctr"/>
            <a:r>
              <a:rPr lang="en-US" sz="1000" b="1" dirty="0"/>
              <a:t>Rapid Pass can be installed on 3 devices per email address</a:t>
            </a:r>
          </a:p>
          <a:p>
            <a:endParaRPr lang="en-US" sz="1000" b="1" dirty="0"/>
          </a:p>
          <a:p>
            <a:r>
              <a:rPr lang="en-US" sz="1050" b="1" u="sng" dirty="0"/>
              <a:t>For Iphones</a:t>
            </a:r>
            <a:r>
              <a:rPr lang="en-US" sz="1050" b="1" dirty="0"/>
              <a:t>:                                          </a:t>
            </a:r>
            <a:r>
              <a:rPr lang="en-US" sz="1050" b="1" u="sng" dirty="0"/>
              <a:t>For Android</a:t>
            </a:r>
            <a:r>
              <a:rPr lang="en-US" sz="1050" b="1" dirty="0"/>
              <a:t>:                 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Go to Settings                             During Install, if blocked,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General                                         Go to Settings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Device Management                  Security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Select The Home Depot             Select Unknown 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Trust the Application                 App will Install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/>
              <a:t>Install should proceed               Open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ED8EB-9FD0-1EF0-10CD-B2AB927205EC}"/>
              </a:ext>
            </a:extLst>
          </p:cNvPr>
          <p:cNvSpPr txBox="1"/>
          <p:nvPr/>
        </p:nvSpPr>
        <p:spPr>
          <a:xfrm>
            <a:off x="4325684" y="3678407"/>
            <a:ext cx="67040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Continue to Download, Install and Rapid Pass App should be visible on your mobile device;  </a:t>
            </a:r>
            <a:r>
              <a:rPr lang="en-US" sz="1050" b="1" u="sng" dirty="0"/>
              <a:t>Next page is Registration</a:t>
            </a:r>
          </a:p>
        </p:txBody>
      </p:sp>
      <p:sp>
        <p:nvSpPr>
          <p:cNvPr id="30" name="Arrow: Notched Right 29">
            <a:extLst>
              <a:ext uri="{FF2B5EF4-FFF2-40B4-BE49-F238E27FC236}">
                <a16:creationId xmlns:a16="http://schemas.microsoft.com/office/drawing/2014/main" id="{0CAA09C3-6B67-8DED-5560-8BB7D9557152}"/>
              </a:ext>
            </a:extLst>
          </p:cNvPr>
          <p:cNvSpPr/>
          <p:nvPr/>
        </p:nvSpPr>
        <p:spPr>
          <a:xfrm>
            <a:off x="5008315" y="1644269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Notched Right 30">
            <a:extLst>
              <a:ext uri="{FF2B5EF4-FFF2-40B4-BE49-F238E27FC236}">
                <a16:creationId xmlns:a16="http://schemas.microsoft.com/office/drawing/2014/main" id="{29E9205B-C3D6-8E79-C68F-9CADD405652D}"/>
              </a:ext>
            </a:extLst>
          </p:cNvPr>
          <p:cNvSpPr/>
          <p:nvPr/>
        </p:nvSpPr>
        <p:spPr>
          <a:xfrm>
            <a:off x="8800749" y="5153307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Notched Right 31">
            <a:extLst>
              <a:ext uri="{FF2B5EF4-FFF2-40B4-BE49-F238E27FC236}">
                <a16:creationId xmlns:a16="http://schemas.microsoft.com/office/drawing/2014/main" id="{8B58E032-B5F6-76AE-C9C2-55EEA2FA6C71}"/>
              </a:ext>
            </a:extLst>
          </p:cNvPr>
          <p:cNvSpPr/>
          <p:nvPr/>
        </p:nvSpPr>
        <p:spPr>
          <a:xfrm>
            <a:off x="6049735" y="5159598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Notched Right 32">
            <a:extLst>
              <a:ext uri="{FF2B5EF4-FFF2-40B4-BE49-F238E27FC236}">
                <a16:creationId xmlns:a16="http://schemas.microsoft.com/office/drawing/2014/main" id="{89D48786-38A6-1A80-4EE6-A4ED7DE50B94}"/>
              </a:ext>
            </a:extLst>
          </p:cNvPr>
          <p:cNvSpPr/>
          <p:nvPr/>
        </p:nvSpPr>
        <p:spPr>
          <a:xfrm>
            <a:off x="7477735" y="1644268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Notched Right 33">
            <a:extLst>
              <a:ext uri="{FF2B5EF4-FFF2-40B4-BE49-F238E27FC236}">
                <a16:creationId xmlns:a16="http://schemas.microsoft.com/office/drawing/2014/main" id="{8CBC0973-3063-EF8A-F6CF-C04A3CFF087C}"/>
              </a:ext>
            </a:extLst>
          </p:cNvPr>
          <p:cNvSpPr/>
          <p:nvPr/>
        </p:nvSpPr>
        <p:spPr>
          <a:xfrm>
            <a:off x="3658466" y="5159599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Notched Right 34">
            <a:extLst>
              <a:ext uri="{FF2B5EF4-FFF2-40B4-BE49-F238E27FC236}">
                <a16:creationId xmlns:a16="http://schemas.microsoft.com/office/drawing/2014/main" id="{45E5672E-1150-EBE2-7157-8096202E0279}"/>
              </a:ext>
            </a:extLst>
          </p:cNvPr>
          <p:cNvSpPr/>
          <p:nvPr/>
        </p:nvSpPr>
        <p:spPr>
          <a:xfrm>
            <a:off x="2527677" y="1644270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FDA711-6447-2628-A407-71638FE91C70}"/>
              </a:ext>
            </a:extLst>
          </p:cNvPr>
          <p:cNvSpPr txBox="1"/>
          <p:nvPr/>
        </p:nvSpPr>
        <p:spPr>
          <a:xfrm>
            <a:off x="160218" y="59671"/>
            <a:ext cx="4038798" cy="307777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Installing &amp; Downloading Rapid Pass</a:t>
            </a:r>
          </a:p>
        </p:txBody>
      </p:sp>
    </p:spTree>
    <p:extLst>
      <p:ext uri="{BB962C8B-B14F-4D97-AF65-F5344CB8AC3E}">
        <p14:creationId xmlns:p14="http://schemas.microsoft.com/office/powerpoint/2010/main" val="80623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F66BF6-FE2C-4C56-81B0-B8C7FE421C95}"/>
              </a:ext>
            </a:extLst>
          </p:cNvPr>
          <p:cNvCxnSpPr>
            <a:cxnSpLocks/>
          </p:cNvCxnSpPr>
          <p:nvPr/>
        </p:nvCxnSpPr>
        <p:spPr>
          <a:xfrm flipH="1">
            <a:off x="5788091" y="964970"/>
            <a:ext cx="60838" cy="5030547"/>
          </a:xfrm>
          <a:prstGeom prst="line">
            <a:avLst/>
          </a:prstGeom>
          <a:ln w="22225" cmpd="sng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C79DA14-A015-4BA6-959F-4B73931DDD15}"/>
              </a:ext>
            </a:extLst>
          </p:cNvPr>
          <p:cNvSpPr/>
          <p:nvPr/>
        </p:nvSpPr>
        <p:spPr>
          <a:xfrm>
            <a:off x="40787" y="964970"/>
            <a:ext cx="2254737" cy="34887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67" b="1" dirty="0">
                <a:solidFill>
                  <a:schemeClr val="bg2">
                    <a:lumMod val="10000"/>
                  </a:schemeClr>
                </a:solidFill>
                <a:latin typeface="Arial Narrow" panose="020B0606020202030204" pitchFamily="34" charset="0"/>
              </a:rPr>
              <a:t>iPhones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9BE6F7-BCDD-4FCB-A65B-7DCDF1AAEF9A}"/>
              </a:ext>
            </a:extLst>
          </p:cNvPr>
          <p:cNvSpPr/>
          <p:nvPr/>
        </p:nvSpPr>
        <p:spPr>
          <a:xfrm>
            <a:off x="5866630" y="938714"/>
            <a:ext cx="1559865" cy="34887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67" b="1" dirty="0">
                <a:solidFill>
                  <a:schemeClr val="bg2">
                    <a:lumMod val="10000"/>
                  </a:schemeClr>
                </a:solidFill>
                <a:latin typeface="Arial Narrow" panose="020B0606020202030204" pitchFamily="34" charset="0"/>
              </a:rPr>
              <a:t>Androids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6AD88C-47B6-4468-AB41-1818BBE72463}"/>
              </a:ext>
            </a:extLst>
          </p:cNvPr>
          <p:cNvGrpSpPr>
            <a:grpSpLocks/>
          </p:cNvGrpSpPr>
          <p:nvPr/>
        </p:nvGrpSpPr>
        <p:grpSpPr bwMode="auto">
          <a:xfrm>
            <a:off x="23082" y="1506975"/>
            <a:ext cx="1326282" cy="2035070"/>
            <a:chOff x="7087" y="198"/>
            <a:chExt cx="2502" cy="436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4D6C25D-2A64-4768-9D2B-4844FB714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" y="206"/>
              <a:ext cx="2487" cy="4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C23E04-3D9B-4F2E-8881-1A70A9A51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7" y="198"/>
              <a:ext cx="2502" cy="43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  <p:sp>
          <p:nvSpPr>
            <p:cNvPr id="33" name="Freeform 92">
              <a:extLst>
                <a:ext uri="{FF2B5EF4-FFF2-40B4-BE49-F238E27FC236}">
                  <a16:creationId xmlns:a16="http://schemas.microsoft.com/office/drawing/2014/main" id="{AEF92699-D7D4-4234-9A73-1F548B844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" y="2636"/>
              <a:ext cx="654" cy="667"/>
            </a:xfrm>
            <a:custGeom>
              <a:avLst/>
              <a:gdLst>
                <a:gd name="T0" fmla="+- 0 8310 8310"/>
                <a:gd name="T1" fmla="*/ T0 w 654"/>
                <a:gd name="T2" fmla="+- 0 2970 2637"/>
                <a:gd name="T3" fmla="*/ 2970 h 667"/>
                <a:gd name="T4" fmla="+- 0 8319 8310"/>
                <a:gd name="T5" fmla="*/ T4 w 654"/>
                <a:gd name="T6" fmla="+- 0 2894 2637"/>
                <a:gd name="T7" fmla="*/ 2894 h 667"/>
                <a:gd name="T8" fmla="+- 0 8343 8310"/>
                <a:gd name="T9" fmla="*/ T8 w 654"/>
                <a:gd name="T10" fmla="+- 0 2824 2637"/>
                <a:gd name="T11" fmla="*/ 2824 h 667"/>
                <a:gd name="T12" fmla="+- 0 8382 8310"/>
                <a:gd name="T13" fmla="*/ T12 w 654"/>
                <a:gd name="T14" fmla="+- 0 2762 2637"/>
                <a:gd name="T15" fmla="*/ 2762 h 667"/>
                <a:gd name="T16" fmla="+- 0 8432 8310"/>
                <a:gd name="T17" fmla="*/ T16 w 654"/>
                <a:gd name="T18" fmla="+- 0 2710 2637"/>
                <a:gd name="T19" fmla="*/ 2710 h 667"/>
                <a:gd name="T20" fmla="+- 0 8493 8310"/>
                <a:gd name="T21" fmla="*/ T20 w 654"/>
                <a:gd name="T22" fmla="+- 0 2671 2637"/>
                <a:gd name="T23" fmla="*/ 2671 h 667"/>
                <a:gd name="T24" fmla="+- 0 8562 8310"/>
                <a:gd name="T25" fmla="*/ T24 w 654"/>
                <a:gd name="T26" fmla="+- 0 2646 2637"/>
                <a:gd name="T27" fmla="*/ 2646 h 667"/>
                <a:gd name="T28" fmla="+- 0 8637 8310"/>
                <a:gd name="T29" fmla="*/ T28 w 654"/>
                <a:gd name="T30" fmla="+- 0 2637 2637"/>
                <a:gd name="T31" fmla="*/ 2637 h 667"/>
                <a:gd name="T32" fmla="+- 0 8712 8310"/>
                <a:gd name="T33" fmla="*/ T32 w 654"/>
                <a:gd name="T34" fmla="+- 0 2646 2637"/>
                <a:gd name="T35" fmla="*/ 2646 h 667"/>
                <a:gd name="T36" fmla="+- 0 8781 8310"/>
                <a:gd name="T37" fmla="*/ T36 w 654"/>
                <a:gd name="T38" fmla="+- 0 2671 2637"/>
                <a:gd name="T39" fmla="*/ 2671 h 667"/>
                <a:gd name="T40" fmla="+- 0 8842 8310"/>
                <a:gd name="T41" fmla="*/ T40 w 654"/>
                <a:gd name="T42" fmla="+- 0 2710 2637"/>
                <a:gd name="T43" fmla="*/ 2710 h 667"/>
                <a:gd name="T44" fmla="+- 0 8892 8310"/>
                <a:gd name="T45" fmla="*/ T44 w 654"/>
                <a:gd name="T46" fmla="+- 0 2762 2637"/>
                <a:gd name="T47" fmla="*/ 2762 h 667"/>
                <a:gd name="T48" fmla="+- 0 8931 8310"/>
                <a:gd name="T49" fmla="*/ T48 w 654"/>
                <a:gd name="T50" fmla="+- 0 2824 2637"/>
                <a:gd name="T51" fmla="*/ 2824 h 667"/>
                <a:gd name="T52" fmla="+- 0 8955 8310"/>
                <a:gd name="T53" fmla="*/ T52 w 654"/>
                <a:gd name="T54" fmla="+- 0 2894 2637"/>
                <a:gd name="T55" fmla="*/ 2894 h 667"/>
                <a:gd name="T56" fmla="+- 0 8964 8310"/>
                <a:gd name="T57" fmla="*/ T56 w 654"/>
                <a:gd name="T58" fmla="+- 0 2970 2637"/>
                <a:gd name="T59" fmla="*/ 2970 h 667"/>
                <a:gd name="T60" fmla="+- 0 8955 8310"/>
                <a:gd name="T61" fmla="*/ T60 w 654"/>
                <a:gd name="T62" fmla="+- 0 3047 2637"/>
                <a:gd name="T63" fmla="*/ 3047 h 667"/>
                <a:gd name="T64" fmla="+- 0 8931 8310"/>
                <a:gd name="T65" fmla="*/ T64 w 654"/>
                <a:gd name="T66" fmla="+- 0 3117 2637"/>
                <a:gd name="T67" fmla="*/ 3117 h 667"/>
                <a:gd name="T68" fmla="+- 0 8892 8310"/>
                <a:gd name="T69" fmla="*/ T68 w 654"/>
                <a:gd name="T70" fmla="+- 0 3179 2637"/>
                <a:gd name="T71" fmla="*/ 3179 h 667"/>
                <a:gd name="T72" fmla="+- 0 8842 8310"/>
                <a:gd name="T73" fmla="*/ T72 w 654"/>
                <a:gd name="T74" fmla="+- 0 3231 2637"/>
                <a:gd name="T75" fmla="*/ 3231 h 667"/>
                <a:gd name="T76" fmla="+- 0 8781 8310"/>
                <a:gd name="T77" fmla="*/ T76 w 654"/>
                <a:gd name="T78" fmla="+- 0 3270 2637"/>
                <a:gd name="T79" fmla="*/ 3270 h 667"/>
                <a:gd name="T80" fmla="+- 0 8712 8310"/>
                <a:gd name="T81" fmla="*/ T80 w 654"/>
                <a:gd name="T82" fmla="+- 0 3295 2637"/>
                <a:gd name="T83" fmla="*/ 3295 h 667"/>
                <a:gd name="T84" fmla="+- 0 8637 8310"/>
                <a:gd name="T85" fmla="*/ T84 w 654"/>
                <a:gd name="T86" fmla="+- 0 3304 2637"/>
                <a:gd name="T87" fmla="*/ 3304 h 667"/>
                <a:gd name="T88" fmla="+- 0 8562 8310"/>
                <a:gd name="T89" fmla="*/ T88 w 654"/>
                <a:gd name="T90" fmla="+- 0 3295 2637"/>
                <a:gd name="T91" fmla="*/ 3295 h 667"/>
                <a:gd name="T92" fmla="+- 0 8493 8310"/>
                <a:gd name="T93" fmla="*/ T92 w 654"/>
                <a:gd name="T94" fmla="+- 0 3270 2637"/>
                <a:gd name="T95" fmla="*/ 3270 h 667"/>
                <a:gd name="T96" fmla="+- 0 8432 8310"/>
                <a:gd name="T97" fmla="*/ T96 w 654"/>
                <a:gd name="T98" fmla="+- 0 3231 2637"/>
                <a:gd name="T99" fmla="*/ 3231 h 667"/>
                <a:gd name="T100" fmla="+- 0 8382 8310"/>
                <a:gd name="T101" fmla="*/ T100 w 654"/>
                <a:gd name="T102" fmla="+- 0 3179 2637"/>
                <a:gd name="T103" fmla="*/ 3179 h 667"/>
                <a:gd name="T104" fmla="+- 0 8343 8310"/>
                <a:gd name="T105" fmla="*/ T104 w 654"/>
                <a:gd name="T106" fmla="+- 0 3117 2637"/>
                <a:gd name="T107" fmla="*/ 3117 h 667"/>
                <a:gd name="T108" fmla="+- 0 8319 8310"/>
                <a:gd name="T109" fmla="*/ T108 w 654"/>
                <a:gd name="T110" fmla="+- 0 3047 2637"/>
                <a:gd name="T111" fmla="*/ 3047 h 667"/>
                <a:gd name="T112" fmla="+- 0 8310 8310"/>
                <a:gd name="T113" fmla="*/ T112 w 654"/>
                <a:gd name="T114" fmla="+- 0 2970 2637"/>
                <a:gd name="T115" fmla="*/ 2970 h 6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4" h="667">
                  <a:moveTo>
                    <a:pt x="0" y="333"/>
                  </a:moveTo>
                  <a:lnTo>
                    <a:pt x="9" y="257"/>
                  </a:lnTo>
                  <a:lnTo>
                    <a:pt x="33" y="187"/>
                  </a:lnTo>
                  <a:lnTo>
                    <a:pt x="72" y="125"/>
                  </a:lnTo>
                  <a:lnTo>
                    <a:pt x="122" y="73"/>
                  </a:lnTo>
                  <a:lnTo>
                    <a:pt x="183" y="34"/>
                  </a:lnTo>
                  <a:lnTo>
                    <a:pt x="252" y="9"/>
                  </a:lnTo>
                  <a:lnTo>
                    <a:pt x="327" y="0"/>
                  </a:lnTo>
                  <a:lnTo>
                    <a:pt x="402" y="9"/>
                  </a:lnTo>
                  <a:lnTo>
                    <a:pt x="471" y="34"/>
                  </a:lnTo>
                  <a:lnTo>
                    <a:pt x="532" y="73"/>
                  </a:lnTo>
                  <a:lnTo>
                    <a:pt x="582" y="125"/>
                  </a:lnTo>
                  <a:lnTo>
                    <a:pt x="621" y="187"/>
                  </a:lnTo>
                  <a:lnTo>
                    <a:pt x="645" y="257"/>
                  </a:lnTo>
                  <a:lnTo>
                    <a:pt x="654" y="333"/>
                  </a:lnTo>
                  <a:lnTo>
                    <a:pt x="645" y="410"/>
                  </a:lnTo>
                  <a:lnTo>
                    <a:pt x="621" y="480"/>
                  </a:lnTo>
                  <a:lnTo>
                    <a:pt x="582" y="542"/>
                  </a:lnTo>
                  <a:lnTo>
                    <a:pt x="532" y="594"/>
                  </a:lnTo>
                  <a:lnTo>
                    <a:pt x="471" y="633"/>
                  </a:lnTo>
                  <a:lnTo>
                    <a:pt x="402" y="658"/>
                  </a:lnTo>
                  <a:lnTo>
                    <a:pt x="327" y="667"/>
                  </a:lnTo>
                  <a:lnTo>
                    <a:pt x="252" y="658"/>
                  </a:lnTo>
                  <a:lnTo>
                    <a:pt x="183" y="633"/>
                  </a:lnTo>
                  <a:lnTo>
                    <a:pt x="122" y="594"/>
                  </a:lnTo>
                  <a:lnTo>
                    <a:pt x="72" y="542"/>
                  </a:lnTo>
                  <a:lnTo>
                    <a:pt x="33" y="480"/>
                  </a:lnTo>
                  <a:lnTo>
                    <a:pt x="9" y="410"/>
                  </a:lnTo>
                  <a:lnTo>
                    <a:pt x="0" y="333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5C347B4-59E8-4C64-953F-F2A5C3DE916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74" y="2183731"/>
            <a:ext cx="1325880" cy="20345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86A9A59-B87D-405A-9EB5-66522FEDF9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80" y="3360881"/>
            <a:ext cx="1325880" cy="20345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24BAF7C-45CF-4B8F-A775-49C96F88790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25" y="3816258"/>
            <a:ext cx="1325880" cy="20345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5C6A05C-5C24-42C8-9BB1-F1B45C1A2FBA}"/>
              </a:ext>
            </a:extLst>
          </p:cNvPr>
          <p:cNvGrpSpPr>
            <a:grpSpLocks/>
          </p:cNvGrpSpPr>
          <p:nvPr/>
        </p:nvGrpSpPr>
        <p:grpSpPr bwMode="auto">
          <a:xfrm>
            <a:off x="5992104" y="1377433"/>
            <a:ext cx="1357383" cy="2164612"/>
            <a:chOff x="1268" y="1320"/>
            <a:chExt cx="2599" cy="4397"/>
          </a:xfrm>
        </p:grpSpPr>
        <p:sp>
          <p:nvSpPr>
            <p:cNvPr id="38" name="Freeform 123">
              <a:extLst>
                <a:ext uri="{FF2B5EF4-FFF2-40B4-BE49-F238E27FC236}">
                  <a16:creationId xmlns:a16="http://schemas.microsoft.com/office/drawing/2014/main" id="{83E1DE47-28A8-4FD5-BF62-7D284C3E3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9" y="4999"/>
              <a:ext cx="763" cy="350"/>
            </a:xfrm>
            <a:custGeom>
              <a:avLst/>
              <a:gdLst>
                <a:gd name="T0" fmla="+- 0 2629 2629"/>
                <a:gd name="T1" fmla="*/ T0 w 763"/>
                <a:gd name="T2" fmla="+- 0 5174 4999"/>
                <a:gd name="T3" fmla="*/ 5174 h 350"/>
                <a:gd name="T4" fmla="+- 0 2681 2629"/>
                <a:gd name="T5" fmla="*/ T4 w 763"/>
                <a:gd name="T6" fmla="+- 0 5086 4999"/>
                <a:gd name="T7" fmla="*/ 5086 h 350"/>
                <a:gd name="T8" fmla="+- 0 2741 2629"/>
                <a:gd name="T9" fmla="*/ T8 w 763"/>
                <a:gd name="T10" fmla="+- 0 5050 4999"/>
                <a:gd name="T11" fmla="*/ 5050 h 350"/>
                <a:gd name="T12" fmla="+- 0 2818 2629"/>
                <a:gd name="T13" fmla="*/ T12 w 763"/>
                <a:gd name="T14" fmla="+- 0 5023 4999"/>
                <a:gd name="T15" fmla="*/ 5023 h 350"/>
                <a:gd name="T16" fmla="+- 0 2909 2629"/>
                <a:gd name="T17" fmla="*/ T16 w 763"/>
                <a:gd name="T18" fmla="+- 0 5005 4999"/>
                <a:gd name="T19" fmla="*/ 5005 h 350"/>
                <a:gd name="T20" fmla="+- 0 3010 2629"/>
                <a:gd name="T21" fmla="*/ T20 w 763"/>
                <a:gd name="T22" fmla="+- 0 4999 4999"/>
                <a:gd name="T23" fmla="*/ 4999 h 350"/>
                <a:gd name="T24" fmla="+- 0 3112 2629"/>
                <a:gd name="T25" fmla="*/ T24 w 763"/>
                <a:gd name="T26" fmla="+- 0 5005 4999"/>
                <a:gd name="T27" fmla="*/ 5005 h 350"/>
                <a:gd name="T28" fmla="+- 0 3203 2629"/>
                <a:gd name="T29" fmla="*/ T28 w 763"/>
                <a:gd name="T30" fmla="+- 0 5023 4999"/>
                <a:gd name="T31" fmla="*/ 5023 h 350"/>
                <a:gd name="T32" fmla="+- 0 3280 2629"/>
                <a:gd name="T33" fmla="*/ T32 w 763"/>
                <a:gd name="T34" fmla="+- 0 5050 4999"/>
                <a:gd name="T35" fmla="*/ 5050 h 350"/>
                <a:gd name="T36" fmla="+- 0 3340 2629"/>
                <a:gd name="T37" fmla="*/ T36 w 763"/>
                <a:gd name="T38" fmla="+- 0 5086 4999"/>
                <a:gd name="T39" fmla="*/ 5086 h 350"/>
                <a:gd name="T40" fmla="+- 0 3392 2629"/>
                <a:gd name="T41" fmla="*/ T40 w 763"/>
                <a:gd name="T42" fmla="+- 0 5174 4999"/>
                <a:gd name="T43" fmla="*/ 5174 h 350"/>
                <a:gd name="T44" fmla="+- 0 3378 2629"/>
                <a:gd name="T45" fmla="*/ T44 w 763"/>
                <a:gd name="T46" fmla="+- 0 5221 4999"/>
                <a:gd name="T47" fmla="*/ 5221 h 350"/>
                <a:gd name="T48" fmla="+- 0 3280 2629"/>
                <a:gd name="T49" fmla="*/ T48 w 763"/>
                <a:gd name="T50" fmla="+- 0 5298 4999"/>
                <a:gd name="T51" fmla="*/ 5298 h 350"/>
                <a:gd name="T52" fmla="+- 0 3203 2629"/>
                <a:gd name="T53" fmla="*/ T52 w 763"/>
                <a:gd name="T54" fmla="+- 0 5325 4999"/>
                <a:gd name="T55" fmla="*/ 5325 h 350"/>
                <a:gd name="T56" fmla="+- 0 3112 2629"/>
                <a:gd name="T57" fmla="*/ T56 w 763"/>
                <a:gd name="T58" fmla="+- 0 5343 4999"/>
                <a:gd name="T59" fmla="*/ 5343 h 350"/>
                <a:gd name="T60" fmla="+- 0 3010 2629"/>
                <a:gd name="T61" fmla="*/ T60 w 763"/>
                <a:gd name="T62" fmla="+- 0 5349 4999"/>
                <a:gd name="T63" fmla="*/ 5349 h 350"/>
                <a:gd name="T64" fmla="+- 0 2909 2629"/>
                <a:gd name="T65" fmla="*/ T64 w 763"/>
                <a:gd name="T66" fmla="+- 0 5343 4999"/>
                <a:gd name="T67" fmla="*/ 5343 h 350"/>
                <a:gd name="T68" fmla="+- 0 2818 2629"/>
                <a:gd name="T69" fmla="*/ T68 w 763"/>
                <a:gd name="T70" fmla="+- 0 5325 4999"/>
                <a:gd name="T71" fmla="*/ 5325 h 350"/>
                <a:gd name="T72" fmla="+- 0 2741 2629"/>
                <a:gd name="T73" fmla="*/ T72 w 763"/>
                <a:gd name="T74" fmla="+- 0 5298 4999"/>
                <a:gd name="T75" fmla="*/ 5298 h 350"/>
                <a:gd name="T76" fmla="+- 0 2681 2629"/>
                <a:gd name="T77" fmla="*/ T76 w 763"/>
                <a:gd name="T78" fmla="+- 0 5262 4999"/>
                <a:gd name="T79" fmla="*/ 5262 h 350"/>
                <a:gd name="T80" fmla="+- 0 2629 2629"/>
                <a:gd name="T81" fmla="*/ T80 w 763"/>
                <a:gd name="T82" fmla="+- 0 5174 4999"/>
                <a:gd name="T83" fmla="*/ 5174 h 3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763" h="350">
                  <a:moveTo>
                    <a:pt x="0" y="175"/>
                  </a:moveTo>
                  <a:lnTo>
                    <a:pt x="52" y="87"/>
                  </a:lnTo>
                  <a:lnTo>
                    <a:pt x="112" y="51"/>
                  </a:lnTo>
                  <a:lnTo>
                    <a:pt x="189" y="24"/>
                  </a:lnTo>
                  <a:lnTo>
                    <a:pt x="280" y="6"/>
                  </a:lnTo>
                  <a:lnTo>
                    <a:pt x="381" y="0"/>
                  </a:lnTo>
                  <a:lnTo>
                    <a:pt x="483" y="6"/>
                  </a:lnTo>
                  <a:lnTo>
                    <a:pt x="574" y="24"/>
                  </a:lnTo>
                  <a:lnTo>
                    <a:pt x="651" y="51"/>
                  </a:lnTo>
                  <a:lnTo>
                    <a:pt x="711" y="87"/>
                  </a:lnTo>
                  <a:lnTo>
                    <a:pt x="763" y="175"/>
                  </a:lnTo>
                  <a:lnTo>
                    <a:pt x="749" y="222"/>
                  </a:lnTo>
                  <a:lnTo>
                    <a:pt x="651" y="299"/>
                  </a:lnTo>
                  <a:lnTo>
                    <a:pt x="574" y="326"/>
                  </a:lnTo>
                  <a:lnTo>
                    <a:pt x="483" y="344"/>
                  </a:lnTo>
                  <a:lnTo>
                    <a:pt x="381" y="350"/>
                  </a:lnTo>
                  <a:lnTo>
                    <a:pt x="280" y="344"/>
                  </a:lnTo>
                  <a:lnTo>
                    <a:pt x="189" y="326"/>
                  </a:lnTo>
                  <a:lnTo>
                    <a:pt x="112" y="299"/>
                  </a:lnTo>
                  <a:lnTo>
                    <a:pt x="52" y="263"/>
                  </a:lnTo>
                  <a:lnTo>
                    <a:pt x="0" y="175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14C326D-DAE2-4DD4-99DC-23873FFEF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" y="1328"/>
              <a:ext cx="2584" cy="4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8ED3572-EA98-48BB-A4E3-83A8B01B2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1320"/>
              <a:ext cx="2599" cy="43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  <p:sp>
          <p:nvSpPr>
            <p:cNvPr id="41" name="Freeform 120">
              <a:extLst>
                <a:ext uri="{FF2B5EF4-FFF2-40B4-BE49-F238E27FC236}">
                  <a16:creationId xmlns:a16="http://schemas.microsoft.com/office/drawing/2014/main" id="{6EF74918-291B-4ADA-9FAE-55A98F002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" y="5383"/>
              <a:ext cx="690" cy="325"/>
            </a:xfrm>
            <a:custGeom>
              <a:avLst/>
              <a:gdLst>
                <a:gd name="T0" fmla="+- 0 2854 2854"/>
                <a:gd name="T1" fmla="*/ T0 w 690"/>
                <a:gd name="T2" fmla="+- 0 5546 5384"/>
                <a:gd name="T3" fmla="*/ 5546 h 325"/>
                <a:gd name="T4" fmla="+- 0 2901 2854"/>
                <a:gd name="T5" fmla="*/ T4 w 690"/>
                <a:gd name="T6" fmla="+- 0 5464 5384"/>
                <a:gd name="T7" fmla="*/ 5464 h 325"/>
                <a:gd name="T8" fmla="+- 0 2955 2854"/>
                <a:gd name="T9" fmla="*/ T8 w 690"/>
                <a:gd name="T10" fmla="+- 0 5431 5384"/>
                <a:gd name="T11" fmla="*/ 5431 h 325"/>
                <a:gd name="T12" fmla="+- 0 3025 2854"/>
                <a:gd name="T13" fmla="*/ T12 w 690"/>
                <a:gd name="T14" fmla="+- 0 5406 5384"/>
                <a:gd name="T15" fmla="*/ 5406 h 325"/>
                <a:gd name="T16" fmla="+- 0 3107 2854"/>
                <a:gd name="T17" fmla="*/ T16 w 690"/>
                <a:gd name="T18" fmla="+- 0 5390 5384"/>
                <a:gd name="T19" fmla="*/ 5390 h 325"/>
                <a:gd name="T20" fmla="+- 0 3199 2854"/>
                <a:gd name="T21" fmla="*/ T20 w 690"/>
                <a:gd name="T22" fmla="+- 0 5384 5384"/>
                <a:gd name="T23" fmla="*/ 5384 h 325"/>
                <a:gd name="T24" fmla="+- 0 3291 2854"/>
                <a:gd name="T25" fmla="*/ T24 w 690"/>
                <a:gd name="T26" fmla="+- 0 5390 5384"/>
                <a:gd name="T27" fmla="*/ 5390 h 325"/>
                <a:gd name="T28" fmla="+- 0 3373 2854"/>
                <a:gd name="T29" fmla="*/ T28 w 690"/>
                <a:gd name="T30" fmla="+- 0 5406 5384"/>
                <a:gd name="T31" fmla="*/ 5406 h 325"/>
                <a:gd name="T32" fmla="+- 0 3443 2854"/>
                <a:gd name="T33" fmla="*/ T32 w 690"/>
                <a:gd name="T34" fmla="+- 0 5431 5384"/>
                <a:gd name="T35" fmla="*/ 5431 h 325"/>
                <a:gd name="T36" fmla="+- 0 3497 2854"/>
                <a:gd name="T37" fmla="*/ T36 w 690"/>
                <a:gd name="T38" fmla="+- 0 5464 5384"/>
                <a:gd name="T39" fmla="*/ 5464 h 325"/>
                <a:gd name="T40" fmla="+- 0 3544 2854"/>
                <a:gd name="T41" fmla="*/ T40 w 690"/>
                <a:gd name="T42" fmla="+- 0 5546 5384"/>
                <a:gd name="T43" fmla="*/ 5546 h 325"/>
                <a:gd name="T44" fmla="+- 0 3532 2854"/>
                <a:gd name="T45" fmla="*/ T44 w 690"/>
                <a:gd name="T46" fmla="+- 0 5589 5384"/>
                <a:gd name="T47" fmla="*/ 5589 h 325"/>
                <a:gd name="T48" fmla="+- 0 3443 2854"/>
                <a:gd name="T49" fmla="*/ T48 w 690"/>
                <a:gd name="T50" fmla="+- 0 5661 5384"/>
                <a:gd name="T51" fmla="*/ 5661 h 325"/>
                <a:gd name="T52" fmla="+- 0 3373 2854"/>
                <a:gd name="T53" fmla="*/ T52 w 690"/>
                <a:gd name="T54" fmla="+- 0 5687 5384"/>
                <a:gd name="T55" fmla="*/ 5687 h 325"/>
                <a:gd name="T56" fmla="+- 0 3291 2854"/>
                <a:gd name="T57" fmla="*/ T56 w 690"/>
                <a:gd name="T58" fmla="+- 0 5703 5384"/>
                <a:gd name="T59" fmla="*/ 5703 h 325"/>
                <a:gd name="T60" fmla="+- 0 3199 2854"/>
                <a:gd name="T61" fmla="*/ T60 w 690"/>
                <a:gd name="T62" fmla="+- 0 5709 5384"/>
                <a:gd name="T63" fmla="*/ 5709 h 325"/>
                <a:gd name="T64" fmla="+- 0 3107 2854"/>
                <a:gd name="T65" fmla="*/ T64 w 690"/>
                <a:gd name="T66" fmla="+- 0 5703 5384"/>
                <a:gd name="T67" fmla="*/ 5703 h 325"/>
                <a:gd name="T68" fmla="+- 0 3025 2854"/>
                <a:gd name="T69" fmla="*/ T68 w 690"/>
                <a:gd name="T70" fmla="+- 0 5687 5384"/>
                <a:gd name="T71" fmla="*/ 5687 h 325"/>
                <a:gd name="T72" fmla="+- 0 2955 2854"/>
                <a:gd name="T73" fmla="*/ T72 w 690"/>
                <a:gd name="T74" fmla="+- 0 5661 5384"/>
                <a:gd name="T75" fmla="*/ 5661 h 325"/>
                <a:gd name="T76" fmla="+- 0 2901 2854"/>
                <a:gd name="T77" fmla="*/ T76 w 690"/>
                <a:gd name="T78" fmla="+- 0 5628 5384"/>
                <a:gd name="T79" fmla="*/ 5628 h 325"/>
                <a:gd name="T80" fmla="+- 0 2854 2854"/>
                <a:gd name="T81" fmla="*/ T80 w 690"/>
                <a:gd name="T82" fmla="+- 0 5546 5384"/>
                <a:gd name="T83" fmla="*/ 5546 h 3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90" h="325">
                  <a:moveTo>
                    <a:pt x="0" y="162"/>
                  </a:moveTo>
                  <a:lnTo>
                    <a:pt x="47" y="80"/>
                  </a:lnTo>
                  <a:lnTo>
                    <a:pt x="101" y="47"/>
                  </a:lnTo>
                  <a:lnTo>
                    <a:pt x="171" y="22"/>
                  </a:lnTo>
                  <a:lnTo>
                    <a:pt x="253" y="6"/>
                  </a:lnTo>
                  <a:lnTo>
                    <a:pt x="345" y="0"/>
                  </a:lnTo>
                  <a:lnTo>
                    <a:pt x="437" y="6"/>
                  </a:lnTo>
                  <a:lnTo>
                    <a:pt x="519" y="22"/>
                  </a:lnTo>
                  <a:lnTo>
                    <a:pt x="589" y="47"/>
                  </a:lnTo>
                  <a:lnTo>
                    <a:pt x="643" y="80"/>
                  </a:lnTo>
                  <a:lnTo>
                    <a:pt x="690" y="162"/>
                  </a:lnTo>
                  <a:lnTo>
                    <a:pt x="678" y="205"/>
                  </a:lnTo>
                  <a:lnTo>
                    <a:pt x="589" y="277"/>
                  </a:lnTo>
                  <a:lnTo>
                    <a:pt x="519" y="303"/>
                  </a:lnTo>
                  <a:lnTo>
                    <a:pt x="437" y="319"/>
                  </a:lnTo>
                  <a:lnTo>
                    <a:pt x="345" y="325"/>
                  </a:lnTo>
                  <a:lnTo>
                    <a:pt x="253" y="319"/>
                  </a:lnTo>
                  <a:lnTo>
                    <a:pt x="171" y="303"/>
                  </a:lnTo>
                  <a:lnTo>
                    <a:pt x="101" y="277"/>
                  </a:lnTo>
                  <a:lnTo>
                    <a:pt x="47" y="244"/>
                  </a:lnTo>
                  <a:lnTo>
                    <a:pt x="0" y="162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9D1836D-D1B9-4D3E-83B3-5FEDD6A91398}"/>
              </a:ext>
            </a:extLst>
          </p:cNvPr>
          <p:cNvGrpSpPr>
            <a:grpSpLocks/>
          </p:cNvGrpSpPr>
          <p:nvPr/>
        </p:nvGrpSpPr>
        <p:grpSpPr bwMode="auto">
          <a:xfrm>
            <a:off x="8209626" y="1373002"/>
            <a:ext cx="1349550" cy="2164612"/>
            <a:chOff x="4807" y="1258"/>
            <a:chExt cx="2617" cy="438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4B63A3B-B1E5-488E-84B6-1707E3622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" y="1266"/>
              <a:ext cx="2602" cy="4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5584C1B-2E31-4462-AAD2-9FF5EBF55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1258"/>
              <a:ext cx="2617" cy="438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9A8A41-9257-445D-965F-E7310DBC2476}"/>
              </a:ext>
            </a:extLst>
          </p:cNvPr>
          <p:cNvGrpSpPr>
            <a:grpSpLocks/>
          </p:cNvGrpSpPr>
          <p:nvPr/>
        </p:nvGrpSpPr>
        <p:grpSpPr bwMode="auto">
          <a:xfrm>
            <a:off x="10403746" y="1373003"/>
            <a:ext cx="1419815" cy="2164612"/>
            <a:chOff x="8455" y="1285"/>
            <a:chExt cx="2619" cy="433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157184B-6D4E-48D1-99D0-3FFE86DB4D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" y="1293"/>
              <a:ext cx="2604" cy="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E2D47B4-3D76-4432-A428-197614EF0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5" y="1285"/>
              <a:ext cx="2619" cy="433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  <p:sp>
          <p:nvSpPr>
            <p:cNvPr id="48" name="Freeform 111">
              <a:extLst>
                <a:ext uri="{FF2B5EF4-FFF2-40B4-BE49-F238E27FC236}">
                  <a16:creationId xmlns:a16="http://schemas.microsoft.com/office/drawing/2014/main" id="{9830485D-E85A-49A2-A2B7-7EAE7F7ED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5" y="2717"/>
              <a:ext cx="338" cy="363"/>
            </a:xfrm>
            <a:custGeom>
              <a:avLst/>
              <a:gdLst>
                <a:gd name="T0" fmla="+- 0 10655 10655"/>
                <a:gd name="T1" fmla="*/ T0 w 338"/>
                <a:gd name="T2" fmla="+- 0 2899 2717"/>
                <a:gd name="T3" fmla="*/ 2899 h 363"/>
                <a:gd name="T4" fmla="+- 0 10668 10655"/>
                <a:gd name="T5" fmla="*/ T4 w 338"/>
                <a:gd name="T6" fmla="+- 0 2828 2717"/>
                <a:gd name="T7" fmla="*/ 2828 h 363"/>
                <a:gd name="T8" fmla="+- 0 10704 10655"/>
                <a:gd name="T9" fmla="*/ T8 w 338"/>
                <a:gd name="T10" fmla="+- 0 2771 2717"/>
                <a:gd name="T11" fmla="*/ 2771 h 363"/>
                <a:gd name="T12" fmla="+- 0 10758 10655"/>
                <a:gd name="T13" fmla="*/ T12 w 338"/>
                <a:gd name="T14" fmla="+- 0 2732 2717"/>
                <a:gd name="T15" fmla="*/ 2732 h 363"/>
                <a:gd name="T16" fmla="+- 0 10824 10655"/>
                <a:gd name="T17" fmla="*/ T16 w 338"/>
                <a:gd name="T18" fmla="+- 0 2717 2717"/>
                <a:gd name="T19" fmla="*/ 2717 h 363"/>
                <a:gd name="T20" fmla="+- 0 10890 10655"/>
                <a:gd name="T21" fmla="*/ T20 w 338"/>
                <a:gd name="T22" fmla="+- 0 2732 2717"/>
                <a:gd name="T23" fmla="*/ 2732 h 363"/>
                <a:gd name="T24" fmla="+- 0 10944 10655"/>
                <a:gd name="T25" fmla="*/ T24 w 338"/>
                <a:gd name="T26" fmla="+- 0 2771 2717"/>
                <a:gd name="T27" fmla="*/ 2771 h 363"/>
                <a:gd name="T28" fmla="+- 0 10980 10655"/>
                <a:gd name="T29" fmla="*/ T28 w 338"/>
                <a:gd name="T30" fmla="+- 0 2828 2717"/>
                <a:gd name="T31" fmla="*/ 2828 h 363"/>
                <a:gd name="T32" fmla="+- 0 10993 10655"/>
                <a:gd name="T33" fmla="*/ T32 w 338"/>
                <a:gd name="T34" fmla="+- 0 2899 2717"/>
                <a:gd name="T35" fmla="*/ 2899 h 363"/>
                <a:gd name="T36" fmla="+- 0 10980 10655"/>
                <a:gd name="T37" fmla="*/ T36 w 338"/>
                <a:gd name="T38" fmla="+- 0 2970 2717"/>
                <a:gd name="T39" fmla="*/ 2970 h 363"/>
                <a:gd name="T40" fmla="+- 0 10944 10655"/>
                <a:gd name="T41" fmla="*/ T40 w 338"/>
                <a:gd name="T42" fmla="+- 0 3027 2717"/>
                <a:gd name="T43" fmla="*/ 3027 h 363"/>
                <a:gd name="T44" fmla="+- 0 10890 10655"/>
                <a:gd name="T45" fmla="*/ T44 w 338"/>
                <a:gd name="T46" fmla="+- 0 3066 2717"/>
                <a:gd name="T47" fmla="*/ 3066 h 363"/>
                <a:gd name="T48" fmla="+- 0 10824 10655"/>
                <a:gd name="T49" fmla="*/ T48 w 338"/>
                <a:gd name="T50" fmla="+- 0 3080 2717"/>
                <a:gd name="T51" fmla="*/ 3080 h 363"/>
                <a:gd name="T52" fmla="+- 0 10758 10655"/>
                <a:gd name="T53" fmla="*/ T52 w 338"/>
                <a:gd name="T54" fmla="+- 0 3066 2717"/>
                <a:gd name="T55" fmla="*/ 3066 h 363"/>
                <a:gd name="T56" fmla="+- 0 10704 10655"/>
                <a:gd name="T57" fmla="*/ T56 w 338"/>
                <a:gd name="T58" fmla="+- 0 3027 2717"/>
                <a:gd name="T59" fmla="*/ 3027 h 363"/>
                <a:gd name="T60" fmla="+- 0 10668 10655"/>
                <a:gd name="T61" fmla="*/ T60 w 338"/>
                <a:gd name="T62" fmla="+- 0 2970 2717"/>
                <a:gd name="T63" fmla="*/ 2970 h 363"/>
                <a:gd name="T64" fmla="+- 0 10655 10655"/>
                <a:gd name="T65" fmla="*/ T64 w 338"/>
                <a:gd name="T66" fmla="+- 0 2899 2717"/>
                <a:gd name="T67" fmla="*/ 2899 h 3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338" h="363">
                  <a:moveTo>
                    <a:pt x="0" y="182"/>
                  </a:moveTo>
                  <a:lnTo>
                    <a:pt x="13" y="111"/>
                  </a:lnTo>
                  <a:lnTo>
                    <a:pt x="49" y="54"/>
                  </a:lnTo>
                  <a:lnTo>
                    <a:pt x="103" y="15"/>
                  </a:lnTo>
                  <a:lnTo>
                    <a:pt x="169" y="0"/>
                  </a:lnTo>
                  <a:lnTo>
                    <a:pt x="235" y="15"/>
                  </a:lnTo>
                  <a:lnTo>
                    <a:pt x="289" y="54"/>
                  </a:lnTo>
                  <a:lnTo>
                    <a:pt x="325" y="111"/>
                  </a:lnTo>
                  <a:lnTo>
                    <a:pt x="338" y="182"/>
                  </a:lnTo>
                  <a:lnTo>
                    <a:pt x="325" y="253"/>
                  </a:lnTo>
                  <a:lnTo>
                    <a:pt x="289" y="310"/>
                  </a:lnTo>
                  <a:lnTo>
                    <a:pt x="235" y="349"/>
                  </a:lnTo>
                  <a:lnTo>
                    <a:pt x="169" y="363"/>
                  </a:lnTo>
                  <a:lnTo>
                    <a:pt x="103" y="349"/>
                  </a:lnTo>
                  <a:lnTo>
                    <a:pt x="49" y="310"/>
                  </a:lnTo>
                  <a:lnTo>
                    <a:pt x="13" y="253"/>
                  </a:lnTo>
                  <a:lnTo>
                    <a:pt x="0" y="182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FF7EE5A-A150-41CE-B20D-00B258515004}"/>
              </a:ext>
            </a:extLst>
          </p:cNvPr>
          <p:cNvGrpSpPr>
            <a:grpSpLocks/>
          </p:cNvGrpSpPr>
          <p:nvPr/>
        </p:nvGrpSpPr>
        <p:grpSpPr bwMode="auto">
          <a:xfrm>
            <a:off x="5953460" y="3816258"/>
            <a:ext cx="1477015" cy="2164612"/>
            <a:chOff x="1319" y="245"/>
            <a:chExt cx="2599" cy="440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4083548-41A4-4085-8E72-9574F6A15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" y="252"/>
              <a:ext cx="2584" cy="4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E999F58-399D-4BC5-BA1A-AB806B377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" y="245"/>
              <a:ext cx="2599" cy="43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  <p:sp>
          <p:nvSpPr>
            <p:cNvPr id="56" name="Freeform 107">
              <a:extLst>
                <a:ext uri="{FF2B5EF4-FFF2-40B4-BE49-F238E27FC236}">
                  <a16:creationId xmlns:a16="http://schemas.microsoft.com/office/drawing/2014/main" id="{6D5590D7-90A6-4C25-8DEA-FEAE32958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4321"/>
              <a:ext cx="690" cy="326"/>
            </a:xfrm>
            <a:custGeom>
              <a:avLst/>
              <a:gdLst>
                <a:gd name="T0" fmla="+- 0 2880 2880"/>
                <a:gd name="T1" fmla="*/ T0 w 690"/>
                <a:gd name="T2" fmla="+- 0 4485 4322"/>
                <a:gd name="T3" fmla="*/ 4485 h 326"/>
                <a:gd name="T4" fmla="+- 0 2927 2880"/>
                <a:gd name="T5" fmla="*/ T4 w 690"/>
                <a:gd name="T6" fmla="+- 0 4403 4322"/>
                <a:gd name="T7" fmla="*/ 4403 h 326"/>
                <a:gd name="T8" fmla="+- 0 2981 2880"/>
                <a:gd name="T9" fmla="*/ T8 w 690"/>
                <a:gd name="T10" fmla="+- 0 4370 4322"/>
                <a:gd name="T11" fmla="*/ 4370 h 326"/>
                <a:gd name="T12" fmla="+- 0 3051 2880"/>
                <a:gd name="T13" fmla="*/ T12 w 690"/>
                <a:gd name="T14" fmla="+- 0 4344 4322"/>
                <a:gd name="T15" fmla="*/ 4344 h 326"/>
                <a:gd name="T16" fmla="+- 0 3133 2880"/>
                <a:gd name="T17" fmla="*/ T16 w 690"/>
                <a:gd name="T18" fmla="+- 0 4328 4322"/>
                <a:gd name="T19" fmla="*/ 4328 h 326"/>
                <a:gd name="T20" fmla="+- 0 3225 2880"/>
                <a:gd name="T21" fmla="*/ T20 w 690"/>
                <a:gd name="T22" fmla="+- 0 4322 4322"/>
                <a:gd name="T23" fmla="*/ 4322 h 326"/>
                <a:gd name="T24" fmla="+- 0 3316 2880"/>
                <a:gd name="T25" fmla="*/ T24 w 690"/>
                <a:gd name="T26" fmla="+- 0 4328 4322"/>
                <a:gd name="T27" fmla="*/ 4328 h 326"/>
                <a:gd name="T28" fmla="+- 0 3399 2880"/>
                <a:gd name="T29" fmla="*/ T28 w 690"/>
                <a:gd name="T30" fmla="+- 0 4344 4322"/>
                <a:gd name="T31" fmla="*/ 4344 h 326"/>
                <a:gd name="T32" fmla="+- 0 3469 2880"/>
                <a:gd name="T33" fmla="*/ T32 w 690"/>
                <a:gd name="T34" fmla="+- 0 4370 4322"/>
                <a:gd name="T35" fmla="*/ 4370 h 326"/>
                <a:gd name="T36" fmla="+- 0 3523 2880"/>
                <a:gd name="T37" fmla="*/ T36 w 690"/>
                <a:gd name="T38" fmla="+- 0 4403 4322"/>
                <a:gd name="T39" fmla="*/ 4403 h 326"/>
                <a:gd name="T40" fmla="+- 0 3570 2880"/>
                <a:gd name="T41" fmla="*/ T40 w 690"/>
                <a:gd name="T42" fmla="+- 0 4485 4322"/>
                <a:gd name="T43" fmla="*/ 4485 h 326"/>
                <a:gd name="T44" fmla="+- 0 3557 2880"/>
                <a:gd name="T45" fmla="*/ T44 w 690"/>
                <a:gd name="T46" fmla="+- 0 4528 4322"/>
                <a:gd name="T47" fmla="*/ 4528 h 326"/>
                <a:gd name="T48" fmla="+- 0 3469 2880"/>
                <a:gd name="T49" fmla="*/ T48 w 690"/>
                <a:gd name="T50" fmla="+- 0 4600 4322"/>
                <a:gd name="T51" fmla="*/ 4600 h 326"/>
                <a:gd name="T52" fmla="+- 0 3399 2880"/>
                <a:gd name="T53" fmla="*/ T52 w 690"/>
                <a:gd name="T54" fmla="+- 0 4625 4322"/>
                <a:gd name="T55" fmla="*/ 4625 h 326"/>
                <a:gd name="T56" fmla="+- 0 3316 2880"/>
                <a:gd name="T57" fmla="*/ T56 w 690"/>
                <a:gd name="T58" fmla="+- 0 4642 4322"/>
                <a:gd name="T59" fmla="*/ 4642 h 326"/>
                <a:gd name="T60" fmla="+- 0 3225 2880"/>
                <a:gd name="T61" fmla="*/ T60 w 690"/>
                <a:gd name="T62" fmla="+- 0 4648 4322"/>
                <a:gd name="T63" fmla="*/ 4648 h 326"/>
                <a:gd name="T64" fmla="+- 0 3133 2880"/>
                <a:gd name="T65" fmla="*/ T64 w 690"/>
                <a:gd name="T66" fmla="+- 0 4642 4322"/>
                <a:gd name="T67" fmla="*/ 4642 h 326"/>
                <a:gd name="T68" fmla="+- 0 3051 2880"/>
                <a:gd name="T69" fmla="*/ T68 w 690"/>
                <a:gd name="T70" fmla="+- 0 4625 4322"/>
                <a:gd name="T71" fmla="*/ 4625 h 326"/>
                <a:gd name="T72" fmla="+- 0 2981 2880"/>
                <a:gd name="T73" fmla="*/ T72 w 690"/>
                <a:gd name="T74" fmla="+- 0 4600 4322"/>
                <a:gd name="T75" fmla="*/ 4600 h 326"/>
                <a:gd name="T76" fmla="+- 0 2927 2880"/>
                <a:gd name="T77" fmla="*/ T76 w 690"/>
                <a:gd name="T78" fmla="+- 0 4567 4322"/>
                <a:gd name="T79" fmla="*/ 4567 h 326"/>
                <a:gd name="T80" fmla="+- 0 2880 2880"/>
                <a:gd name="T81" fmla="*/ T80 w 690"/>
                <a:gd name="T82" fmla="+- 0 4485 4322"/>
                <a:gd name="T83" fmla="*/ 4485 h 3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90" h="326">
                  <a:moveTo>
                    <a:pt x="0" y="163"/>
                  </a:moveTo>
                  <a:lnTo>
                    <a:pt x="47" y="81"/>
                  </a:lnTo>
                  <a:lnTo>
                    <a:pt x="101" y="48"/>
                  </a:lnTo>
                  <a:lnTo>
                    <a:pt x="171" y="22"/>
                  </a:lnTo>
                  <a:lnTo>
                    <a:pt x="253" y="6"/>
                  </a:lnTo>
                  <a:lnTo>
                    <a:pt x="345" y="0"/>
                  </a:lnTo>
                  <a:lnTo>
                    <a:pt x="436" y="6"/>
                  </a:lnTo>
                  <a:lnTo>
                    <a:pt x="519" y="22"/>
                  </a:lnTo>
                  <a:lnTo>
                    <a:pt x="589" y="48"/>
                  </a:lnTo>
                  <a:lnTo>
                    <a:pt x="643" y="81"/>
                  </a:lnTo>
                  <a:lnTo>
                    <a:pt x="690" y="163"/>
                  </a:lnTo>
                  <a:lnTo>
                    <a:pt x="677" y="206"/>
                  </a:lnTo>
                  <a:lnTo>
                    <a:pt x="589" y="278"/>
                  </a:lnTo>
                  <a:lnTo>
                    <a:pt x="519" y="303"/>
                  </a:lnTo>
                  <a:lnTo>
                    <a:pt x="436" y="320"/>
                  </a:lnTo>
                  <a:lnTo>
                    <a:pt x="345" y="326"/>
                  </a:lnTo>
                  <a:lnTo>
                    <a:pt x="253" y="320"/>
                  </a:lnTo>
                  <a:lnTo>
                    <a:pt x="171" y="303"/>
                  </a:lnTo>
                  <a:lnTo>
                    <a:pt x="101" y="278"/>
                  </a:lnTo>
                  <a:lnTo>
                    <a:pt x="47" y="245"/>
                  </a:lnTo>
                  <a:lnTo>
                    <a:pt x="0" y="163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689C9A9-9E7F-4F09-9A0E-B1155867B66A}"/>
              </a:ext>
            </a:extLst>
          </p:cNvPr>
          <p:cNvGrpSpPr>
            <a:grpSpLocks/>
          </p:cNvGrpSpPr>
          <p:nvPr/>
        </p:nvGrpSpPr>
        <p:grpSpPr bwMode="auto">
          <a:xfrm>
            <a:off x="8213752" y="3840739"/>
            <a:ext cx="1341815" cy="2154778"/>
            <a:chOff x="4792" y="295"/>
            <a:chExt cx="2659" cy="439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BA77746-387F-48E0-B336-8015577F6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03"/>
              <a:ext cx="2644" cy="4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82654E1-111F-4571-9129-3CA9BC671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2" y="295"/>
              <a:ext cx="2659" cy="43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694CB18-2149-4C24-B495-C57960BC9C41}"/>
              </a:ext>
            </a:extLst>
          </p:cNvPr>
          <p:cNvGrpSpPr>
            <a:grpSpLocks/>
          </p:cNvGrpSpPr>
          <p:nvPr/>
        </p:nvGrpSpPr>
        <p:grpSpPr bwMode="auto">
          <a:xfrm>
            <a:off x="10421442" y="3685979"/>
            <a:ext cx="1345671" cy="2306108"/>
            <a:chOff x="8719" y="295"/>
            <a:chExt cx="2543" cy="4358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73711F6-012C-4E1F-91FC-B31C975FAF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" y="303"/>
              <a:ext cx="2528" cy="4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4DB5D39-D3CA-4ED0-A245-6C2E534C8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9" y="295"/>
              <a:ext cx="2543" cy="435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  <p:sp>
          <p:nvSpPr>
            <p:cNvPr id="66" name="Freeform 98">
              <a:extLst>
                <a:ext uri="{FF2B5EF4-FFF2-40B4-BE49-F238E27FC236}">
                  <a16:creationId xmlns:a16="http://schemas.microsoft.com/office/drawing/2014/main" id="{DA13937F-0F08-4470-8AAD-48B8B70D7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2" y="4321"/>
              <a:ext cx="690" cy="325"/>
            </a:xfrm>
            <a:custGeom>
              <a:avLst/>
              <a:gdLst>
                <a:gd name="T0" fmla="+- 0 10292 10292"/>
                <a:gd name="T1" fmla="*/ T0 w 690"/>
                <a:gd name="T2" fmla="+- 0 4485 4322"/>
                <a:gd name="T3" fmla="*/ 4485 h 325"/>
                <a:gd name="T4" fmla="+- 0 10339 10292"/>
                <a:gd name="T5" fmla="*/ T4 w 690"/>
                <a:gd name="T6" fmla="+- 0 4402 4322"/>
                <a:gd name="T7" fmla="*/ 4402 h 325"/>
                <a:gd name="T8" fmla="+- 0 10393 10292"/>
                <a:gd name="T9" fmla="*/ T8 w 690"/>
                <a:gd name="T10" fmla="+- 0 4370 4322"/>
                <a:gd name="T11" fmla="*/ 4370 h 325"/>
                <a:gd name="T12" fmla="+- 0 10463 10292"/>
                <a:gd name="T13" fmla="*/ T12 w 690"/>
                <a:gd name="T14" fmla="+- 0 4344 4322"/>
                <a:gd name="T15" fmla="*/ 4344 h 325"/>
                <a:gd name="T16" fmla="+- 0 10545 10292"/>
                <a:gd name="T17" fmla="*/ T16 w 690"/>
                <a:gd name="T18" fmla="+- 0 4328 4322"/>
                <a:gd name="T19" fmla="*/ 4328 h 325"/>
                <a:gd name="T20" fmla="+- 0 10637 10292"/>
                <a:gd name="T21" fmla="*/ T20 w 690"/>
                <a:gd name="T22" fmla="+- 0 4322 4322"/>
                <a:gd name="T23" fmla="*/ 4322 h 325"/>
                <a:gd name="T24" fmla="+- 0 10729 10292"/>
                <a:gd name="T25" fmla="*/ T24 w 690"/>
                <a:gd name="T26" fmla="+- 0 4328 4322"/>
                <a:gd name="T27" fmla="*/ 4328 h 325"/>
                <a:gd name="T28" fmla="+- 0 10811 10292"/>
                <a:gd name="T29" fmla="*/ T28 w 690"/>
                <a:gd name="T30" fmla="+- 0 4344 4322"/>
                <a:gd name="T31" fmla="*/ 4344 h 325"/>
                <a:gd name="T32" fmla="+- 0 10881 10292"/>
                <a:gd name="T33" fmla="*/ T32 w 690"/>
                <a:gd name="T34" fmla="+- 0 4370 4322"/>
                <a:gd name="T35" fmla="*/ 4370 h 325"/>
                <a:gd name="T36" fmla="+- 0 10935 10292"/>
                <a:gd name="T37" fmla="*/ T36 w 690"/>
                <a:gd name="T38" fmla="+- 0 4402 4322"/>
                <a:gd name="T39" fmla="*/ 4402 h 325"/>
                <a:gd name="T40" fmla="+- 0 10982 10292"/>
                <a:gd name="T41" fmla="*/ T40 w 690"/>
                <a:gd name="T42" fmla="+- 0 4485 4322"/>
                <a:gd name="T43" fmla="*/ 4485 h 325"/>
                <a:gd name="T44" fmla="+- 0 10970 10292"/>
                <a:gd name="T45" fmla="*/ T44 w 690"/>
                <a:gd name="T46" fmla="+- 0 4528 4322"/>
                <a:gd name="T47" fmla="*/ 4528 h 325"/>
                <a:gd name="T48" fmla="+- 0 10881 10292"/>
                <a:gd name="T49" fmla="*/ T48 w 690"/>
                <a:gd name="T50" fmla="+- 0 4599 4322"/>
                <a:gd name="T51" fmla="*/ 4599 h 325"/>
                <a:gd name="T52" fmla="+- 0 10811 10292"/>
                <a:gd name="T53" fmla="*/ T52 w 690"/>
                <a:gd name="T54" fmla="+- 0 4625 4322"/>
                <a:gd name="T55" fmla="*/ 4625 h 325"/>
                <a:gd name="T56" fmla="+- 0 10729 10292"/>
                <a:gd name="T57" fmla="*/ T56 w 690"/>
                <a:gd name="T58" fmla="+- 0 4641 4322"/>
                <a:gd name="T59" fmla="*/ 4641 h 325"/>
                <a:gd name="T60" fmla="+- 0 10637 10292"/>
                <a:gd name="T61" fmla="*/ T60 w 690"/>
                <a:gd name="T62" fmla="+- 0 4647 4322"/>
                <a:gd name="T63" fmla="*/ 4647 h 325"/>
                <a:gd name="T64" fmla="+- 0 10545 10292"/>
                <a:gd name="T65" fmla="*/ T64 w 690"/>
                <a:gd name="T66" fmla="+- 0 4641 4322"/>
                <a:gd name="T67" fmla="*/ 4641 h 325"/>
                <a:gd name="T68" fmla="+- 0 10463 10292"/>
                <a:gd name="T69" fmla="*/ T68 w 690"/>
                <a:gd name="T70" fmla="+- 0 4625 4322"/>
                <a:gd name="T71" fmla="*/ 4625 h 325"/>
                <a:gd name="T72" fmla="+- 0 10393 10292"/>
                <a:gd name="T73" fmla="*/ T72 w 690"/>
                <a:gd name="T74" fmla="+- 0 4599 4322"/>
                <a:gd name="T75" fmla="*/ 4599 h 325"/>
                <a:gd name="T76" fmla="+- 0 10339 10292"/>
                <a:gd name="T77" fmla="*/ T76 w 690"/>
                <a:gd name="T78" fmla="+- 0 4566 4322"/>
                <a:gd name="T79" fmla="*/ 4566 h 325"/>
                <a:gd name="T80" fmla="+- 0 10292 10292"/>
                <a:gd name="T81" fmla="*/ T80 w 690"/>
                <a:gd name="T82" fmla="+- 0 4485 4322"/>
                <a:gd name="T83" fmla="*/ 4485 h 3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690" h="325">
                  <a:moveTo>
                    <a:pt x="0" y="163"/>
                  </a:moveTo>
                  <a:lnTo>
                    <a:pt x="47" y="80"/>
                  </a:lnTo>
                  <a:lnTo>
                    <a:pt x="101" y="48"/>
                  </a:lnTo>
                  <a:lnTo>
                    <a:pt x="171" y="22"/>
                  </a:lnTo>
                  <a:lnTo>
                    <a:pt x="253" y="6"/>
                  </a:lnTo>
                  <a:lnTo>
                    <a:pt x="345" y="0"/>
                  </a:lnTo>
                  <a:lnTo>
                    <a:pt x="437" y="6"/>
                  </a:lnTo>
                  <a:lnTo>
                    <a:pt x="519" y="22"/>
                  </a:lnTo>
                  <a:lnTo>
                    <a:pt x="589" y="48"/>
                  </a:lnTo>
                  <a:lnTo>
                    <a:pt x="643" y="80"/>
                  </a:lnTo>
                  <a:lnTo>
                    <a:pt x="690" y="163"/>
                  </a:lnTo>
                  <a:lnTo>
                    <a:pt x="678" y="206"/>
                  </a:lnTo>
                  <a:lnTo>
                    <a:pt x="589" y="277"/>
                  </a:lnTo>
                  <a:lnTo>
                    <a:pt x="519" y="303"/>
                  </a:lnTo>
                  <a:lnTo>
                    <a:pt x="437" y="319"/>
                  </a:lnTo>
                  <a:lnTo>
                    <a:pt x="345" y="325"/>
                  </a:lnTo>
                  <a:lnTo>
                    <a:pt x="253" y="319"/>
                  </a:lnTo>
                  <a:lnTo>
                    <a:pt x="171" y="303"/>
                  </a:lnTo>
                  <a:lnTo>
                    <a:pt x="101" y="277"/>
                  </a:lnTo>
                  <a:lnTo>
                    <a:pt x="47" y="244"/>
                  </a:lnTo>
                  <a:lnTo>
                    <a:pt x="0" y="163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>
              <a:defPPr>
                <a:defRPr lang="en-US"/>
              </a:defPPr>
              <a:lvl1pPr marL="0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5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516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773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9032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289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548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805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064" algn="l" defTabSz="914516" rtl="0" eaLnBrk="1" latinLnBrk="0" hangingPunct="1">
                <a:defRPr sz="18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527"/>
            </a:p>
          </p:txBody>
        </p:sp>
      </p:grpSp>
      <p:sp>
        <p:nvSpPr>
          <p:cNvPr id="67" name="AutoShape 105">
            <a:extLst>
              <a:ext uri="{FF2B5EF4-FFF2-40B4-BE49-F238E27FC236}">
                <a16:creationId xmlns:a16="http://schemas.microsoft.com/office/drawing/2014/main" id="{80454E26-2B49-4E1D-9EF7-B6A9327F9713}"/>
              </a:ext>
            </a:extLst>
          </p:cNvPr>
          <p:cNvSpPr>
            <a:spLocks/>
          </p:cNvSpPr>
          <p:nvPr/>
        </p:nvSpPr>
        <p:spPr bwMode="auto">
          <a:xfrm>
            <a:off x="7659637" y="2423558"/>
            <a:ext cx="301625" cy="63500"/>
          </a:xfrm>
          <a:custGeom>
            <a:avLst/>
            <a:gdLst>
              <a:gd name="T0" fmla="+- 0 4513 4063"/>
              <a:gd name="T1" fmla="*/ T0 w 570"/>
              <a:gd name="T2" fmla="+- 0 2398 2398"/>
              <a:gd name="T3" fmla="*/ 2398 h 120"/>
              <a:gd name="T4" fmla="+- 0 4513 4063"/>
              <a:gd name="T5" fmla="*/ T4 w 570"/>
              <a:gd name="T6" fmla="+- 0 2518 2398"/>
              <a:gd name="T7" fmla="*/ 2518 h 120"/>
              <a:gd name="T8" fmla="+- 0 4593 4063"/>
              <a:gd name="T9" fmla="*/ T8 w 570"/>
              <a:gd name="T10" fmla="+- 0 2478 2398"/>
              <a:gd name="T11" fmla="*/ 2478 h 120"/>
              <a:gd name="T12" fmla="+- 0 4533 4063"/>
              <a:gd name="T13" fmla="*/ T12 w 570"/>
              <a:gd name="T14" fmla="+- 0 2478 2398"/>
              <a:gd name="T15" fmla="*/ 2478 h 120"/>
              <a:gd name="T16" fmla="+- 0 4533 4063"/>
              <a:gd name="T17" fmla="*/ T16 w 570"/>
              <a:gd name="T18" fmla="+- 0 2438 2398"/>
              <a:gd name="T19" fmla="*/ 2438 h 120"/>
              <a:gd name="T20" fmla="+- 0 4593 4063"/>
              <a:gd name="T21" fmla="*/ T20 w 570"/>
              <a:gd name="T22" fmla="+- 0 2438 2398"/>
              <a:gd name="T23" fmla="*/ 2438 h 120"/>
              <a:gd name="T24" fmla="+- 0 4513 4063"/>
              <a:gd name="T25" fmla="*/ T24 w 570"/>
              <a:gd name="T26" fmla="+- 0 2398 2398"/>
              <a:gd name="T27" fmla="*/ 2398 h 120"/>
              <a:gd name="T28" fmla="+- 0 4513 4063"/>
              <a:gd name="T29" fmla="*/ T28 w 570"/>
              <a:gd name="T30" fmla="+- 0 2438 2398"/>
              <a:gd name="T31" fmla="*/ 2438 h 120"/>
              <a:gd name="T32" fmla="+- 0 4063 4063"/>
              <a:gd name="T33" fmla="*/ T32 w 570"/>
              <a:gd name="T34" fmla="+- 0 2438 2398"/>
              <a:gd name="T35" fmla="*/ 2438 h 120"/>
              <a:gd name="T36" fmla="+- 0 4063 4063"/>
              <a:gd name="T37" fmla="*/ T36 w 570"/>
              <a:gd name="T38" fmla="+- 0 2478 2398"/>
              <a:gd name="T39" fmla="*/ 2478 h 120"/>
              <a:gd name="T40" fmla="+- 0 4513 4063"/>
              <a:gd name="T41" fmla="*/ T40 w 570"/>
              <a:gd name="T42" fmla="+- 0 2478 2398"/>
              <a:gd name="T43" fmla="*/ 2478 h 120"/>
              <a:gd name="T44" fmla="+- 0 4513 4063"/>
              <a:gd name="T45" fmla="*/ T44 w 570"/>
              <a:gd name="T46" fmla="+- 0 2438 2398"/>
              <a:gd name="T47" fmla="*/ 2438 h 120"/>
              <a:gd name="T48" fmla="+- 0 4593 4063"/>
              <a:gd name="T49" fmla="*/ T48 w 570"/>
              <a:gd name="T50" fmla="+- 0 2438 2398"/>
              <a:gd name="T51" fmla="*/ 2438 h 120"/>
              <a:gd name="T52" fmla="+- 0 4533 4063"/>
              <a:gd name="T53" fmla="*/ T52 w 570"/>
              <a:gd name="T54" fmla="+- 0 2438 2398"/>
              <a:gd name="T55" fmla="*/ 2438 h 120"/>
              <a:gd name="T56" fmla="+- 0 4533 4063"/>
              <a:gd name="T57" fmla="*/ T56 w 570"/>
              <a:gd name="T58" fmla="+- 0 2478 2398"/>
              <a:gd name="T59" fmla="*/ 2478 h 120"/>
              <a:gd name="T60" fmla="+- 0 4593 4063"/>
              <a:gd name="T61" fmla="*/ T60 w 570"/>
              <a:gd name="T62" fmla="+- 0 2478 2398"/>
              <a:gd name="T63" fmla="*/ 2478 h 120"/>
              <a:gd name="T64" fmla="+- 0 4633 4063"/>
              <a:gd name="T65" fmla="*/ T64 w 570"/>
              <a:gd name="T66" fmla="+- 0 2458 2398"/>
              <a:gd name="T67" fmla="*/ 2458 h 120"/>
              <a:gd name="T68" fmla="+- 0 4593 4063"/>
              <a:gd name="T69" fmla="*/ T68 w 570"/>
              <a:gd name="T70" fmla="+- 0 2438 2398"/>
              <a:gd name="T71" fmla="*/ 2438 h 1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570" h="120">
                <a:moveTo>
                  <a:pt x="450" y="0"/>
                </a:moveTo>
                <a:lnTo>
                  <a:pt x="450" y="120"/>
                </a:lnTo>
                <a:lnTo>
                  <a:pt x="530" y="80"/>
                </a:lnTo>
                <a:lnTo>
                  <a:pt x="470" y="80"/>
                </a:lnTo>
                <a:lnTo>
                  <a:pt x="470" y="40"/>
                </a:lnTo>
                <a:lnTo>
                  <a:pt x="530" y="40"/>
                </a:lnTo>
                <a:lnTo>
                  <a:pt x="450" y="0"/>
                </a:lnTo>
                <a:close/>
                <a:moveTo>
                  <a:pt x="450" y="40"/>
                </a:moveTo>
                <a:lnTo>
                  <a:pt x="0" y="40"/>
                </a:lnTo>
                <a:lnTo>
                  <a:pt x="0" y="80"/>
                </a:lnTo>
                <a:lnTo>
                  <a:pt x="450" y="80"/>
                </a:lnTo>
                <a:lnTo>
                  <a:pt x="450" y="40"/>
                </a:lnTo>
                <a:close/>
                <a:moveTo>
                  <a:pt x="530" y="40"/>
                </a:moveTo>
                <a:lnTo>
                  <a:pt x="470" y="40"/>
                </a:lnTo>
                <a:lnTo>
                  <a:pt x="470" y="80"/>
                </a:lnTo>
                <a:lnTo>
                  <a:pt x="530" y="80"/>
                </a:lnTo>
                <a:lnTo>
                  <a:pt x="570" y="60"/>
                </a:lnTo>
                <a:lnTo>
                  <a:pt x="530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6200" tIns="38100" rIns="76200" bIns="38100" anchor="t" anchorCtr="0" upright="1">
            <a:noAutofit/>
          </a:bodyPr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27"/>
          </a:p>
        </p:txBody>
      </p:sp>
      <p:sp>
        <p:nvSpPr>
          <p:cNvPr id="68" name="AutoShape 105">
            <a:extLst>
              <a:ext uri="{FF2B5EF4-FFF2-40B4-BE49-F238E27FC236}">
                <a16:creationId xmlns:a16="http://schemas.microsoft.com/office/drawing/2014/main" id="{9F490AAC-B340-4FC7-A5F0-27CF3F037807}"/>
              </a:ext>
            </a:extLst>
          </p:cNvPr>
          <p:cNvSpPr>
            <a:spLocks/>
          </p:cNvSpPr>
          <p:nvPr/>
        </p:nvSpPr>
        <p:spPr bwMode="auto">
          <a:xfrm>
            <a:off x="9949140" y="2423558"/>
            <a:ext cx="301625" cy="63500"/>
          </a:xfrm>
          <a:custGeom>
            <a:avLst/>
            <a:gdLst>
              <a:gd name="T0" fmla="+- 0 4513 4063"/>
              <a:gd name="T1" fmla="*/ T0 w 570"/>
              <a:gd name="T2" fmla="+- 0 2398 2398"/>
              <a:gd name="T3" fmla="*/ 2398 h 120"/>
              <a:gd name="T4" fmla="+- 0 4513 4063"/>
              <a:gd name="T5" fmla="*/ T4 w 570"/>
              <a:gd name="T6" fmla="+- 0 2518 2398"/>
              <a:gd name="T7" fmla="*/ 2518 h 120"/>
              <a:gd name="T8" fmla="+- 0 4593 4063"/>
              <a:gd name="T9" fmla="*/ T8 w 570"/>
              <a:gd name="T10" fmla="+- 0 2478 2398"/>
              <a:gd name="T11" fmla="*/ 2478 h 120"/>
              <a:gd name="T12" fmla="+- 0 4533 4063"/>
              <a:gd name="T13" fmla="*/ T12 w 570"/>
              <a:gd name="T14" fmla="+- 0 2478 2398"/>
              <a:gd name="T15" fmla="*/ 2478 h 120"/>
              <a:gd name="T16" fmla="+- 0 4533 4063"/>
              <a:gd name="T17" fmla="*/ T16 w 570"/>
              <a:gd name="T18" fmla="+- 0 2438 2398"/>
              <a:gd name="T19" fmla="*/ 2438 h 120"/>
              <a:gd name="T20" fmla="+- 0 4593 4063"/>
              <a:gd name="T21" fmla="*/ T20 w 570"/>
              <a:gd name="T22" fmla="+- 0 2438 2398"/>
              <a:gd name="T23" fmla="*/ 2438 h 120"/>
              <a:gd name="T24" fmla="+- 0 4513 4063"/>
              <a:gd name="T25" fmla="*/ T24 w 570"/>
              <a:gd name="T26" fmla="+- 0 2398 2398"/>
              <a:gd name="T27" fmla="*/ 2398 h 120"/>
              <a:gd name="T28" fmla="+- 0 4513 4063"/>
              <a:gd name="T29" fmla="*/ T28 w 570"/>
              <a:gd name="T30" fmla="+- 0 2438 2398"/>
              <a:gd name="T31" fmla="*/ 2438 h 120"/>
              <a:gd name="T32" fmla="+- 0 4063 4063"/>
              <a:gd name="T33" fmla="*/ T32 w 570"/>
              <a:gd name="T34" fmla="+- 0 2438 2398"/>
              <a:gd name="T35" fmla="*/ 2438 h 120"/>
              <a:gd name="T36" fmla="+- 0 4063 4063"/>
              <a:gd name="T37" fmla="*/ T36 w 570"/>
              <a:gd name="T38" fmla="+- 0 2478 2398"/>
              <a:gd name="T39" fmla="*/ 2478 h 120"/>
              <a:gd name="T40" fmla="+- 0 4513 4063"/>
              <a:gd name="T41" fmla="*/ T40 w 570"/>
              <a:gd name="T42" fmla="+- 0 2478 2398"/>
              <a:gd name="T43" fmla="*/ 2478 h 120"/>
              <a:gd name="T44" fmla="+- 0 4513 4063"/>
              <a:gd name="T45" fmla="*/ T44 w 570"/>
              <a:gd name="T46" fmla="+- 0 2438 2398"/>
              <a:gd name="T47" fmla="*/ 2438 h 120"/>
              <a:gd name="T48" fmla="+- 0 4593 4063"/>
              <a:gd name="T49" fmla="*/ T48 w 570"/>
              <a:gd name="T50" fmla="+- 0 2438 2398"/>
              <a:gd name="T51" fmla="*/ 2438 h 120"/>
              <a:gd name="T52" fmla="+- 0 4533 4063"/>
              <a:gd name="T53" fmla="*/ T52 w 570"/>
              <a:gd name="T54" fmla="+- 0 2438 2398"/>
              <a:gd name="T55" fmla="*/ 2438 h 120"/>
              <a:gd name="T56" fmla="+- 0 4533 4063"/>
              <a:gd name="T57" fmla="*/ T56 w 570"/>
              <a:gd name="T58" fmla="+- 0 2478 2398"/>
              <a:gd name="T59" fmla="*/ 2478 h 120"/>
              <a:gd name="T60" fmla="+- 0 4593 4063"/>
              <a:gd name="T61" fmla="*/ T60 w 570"/>
              <a:gd name="T62" fmla="+- 0 2478 2398"/>
              <a:gd name="T63" fmla="*/ 2478 h 120"/>
              <a:gd name="T64" fmla="+- 0 4633 4063"/>
              <a:gd name="T65" fmla="*/ T64 w 570"/>
              <a:gd name="T66" fmla="+- 0 2458 2398"/>
              <a:gd name="T67" fmla="*/ 2458 h 120"/>
              <a:gd name="T68" fmla="+- 0 4593 4063"/>
              <a:gd name="T69" fmla="*/ T68 w 570"/>
              <a:gd name="T70" fmla="+- 0 2438 2398"/>
              <a:gd name="T71" fmla="*/ 2438 h 1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570" h="120">
                <a:moveTo>
                  <a:pt x="450" y="0"/>
                </a:moveTo>
                <a:lnTo>
                  <a:pt x="450" y="120"/>
                </a:lnTo>
                <a:lnTo>
                  <a:pt x="530" y="80"/>
                </a:lnTo>
                <a:lnTo>
                  <a:pt x="470" y="80"/>
                </a:lnTo>
                <a:lnTo>
                  <a:pt x="470" y="40"/>
                </a:lnTo>
                <a:lnTo>
                  <a:pt x="530" y="40"/>
                </a:lnTo>
                <a:lnTo>
                  <a:pt x="450" y="0"/>
                </a:lnTo>
                <a:close/>
                <a:moveTo>
                  <a:pt x="450" y="40"/>
                </a:moveTo>
                <a:lnTo>
                  <a:pt x="0" y="40"/>
                </a:lnTo>
                <a:lnTo>
                  <a:pt x="0" y="80"/>
                </a:lnTo>
                <a:lnTo>
                  <a:pt x="450" y="80"/>
                </a:lnTo>
                <a:lnTo>
                  <a:pt x="450" y="40"/>
                </a:lnTo>
                <a:close/>
                <a:moveTo>
                  <a:pt x="530" y="40"/>
                </a:moveTo>
                <a:lnTo>
                  <a:pt x="470" y="40"/>
                </a:lnTo>
                <a:lnTo>
                  <a:pt x="470" y="80"/>
                </a:lnTo>
                <a:lnTo>
                  <a:pt x="530" y="80"/>
                </a:lnTo>
                <a:lnTo>
                  <a:pt x="570" y="60"/>
                </a:lnTo>
                <a:lnTo>
                  <a:pt x="530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6200" tIns="38100" rIns="76200" bIns="38100" anchor="t" anchorCtr="0" upright="1">
            <a:noAutofit/>
          </a:bodyPr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27"/>
          </a:p>
        </p:txBody>
      </p:sp>
      <p:sp>
        <p:nvSpPr>
          <p:cNvPr id="69" name="AutoShape 105">
            <a:extLst>
              <a:ext uri="{FF2B5EF4-FFF2-40B4-BE49-F238E27FC236}">
                <a16:creationId xmlns:a16="http://schemas.microsoft.com/office/drawing/2014/main" id="{5F1F9D87-EFF7-4BB8-B1BC-9566F36B0B0F}"/>
              </a:ext>
            </a:extLst>
          </p:cNvPr>
          <p:cNvSpPr>
            <a:spLocks/>
          </p:cNvSpPr>
          <p:nvPr/>
        </p:nvSpPr>
        <p:spPr bwMode="auto">
          <a:xfrm>
            <a:off x="7719413" y="4865339"/>
            <a:ext cx="301625" cy="63500"/>
          </a:xfrm>
          <a:custGeom>
            <a:avLst/>
            <a:gdLst>
              <a:gd name="T0" fmla="+- 0 4513 4063"/>
              <a:gd name="T1" fmla="*/ T0 w 570"/>
              <a:gd name="T2" fmla="+- 0 2398 2398"/>
              <a:gd name="T3" fmla="*/ 2398 h 120"/>
              <a:gd name="T4" fmla="+- 0 4513 4063"/>
              <a:gd name="T5" fmla="*/ T4 w 570"/>
              <a:gd name="T6" fmla="+- 0 2518 2398"/>
              <a:gd name="T7" fmla="*/ 2518 h 120"/>
              <a:gd name="T8" fmla="+- 0 4593 4063"/>
              <a:gd name="T9" fmla="*/ T8 w 570"/>
              <a:gd name="T10" fmla="+- 0 2478 2398"/>
              <a:gd name="T11" fmla="*/ 2478 h 120"/>
              <a:gd name="T12" fmla="+- 0 4533 4063"/>
              <a:gd name="T13" fmla="*/ T12 w 570"/>
              <a:gd name="T14" fmla="+- 0 2478 2398"/>
              <a:gd name="T15" fmla="*/ 2478 h 120"/>
              <a:gd name="T16" fmla="+- 0 4533 4063"/>
              <a:gd name="T17" fmla="*/ T16 w 570"/>
              <a:gd name="T18" fmla="+- 0 2438 2398"/>
              <a:gd name="T19" fmla="*/ 2438 h 120"/>
              <a:gd name="T20" fmla="+- 0 4593 4063"/>
              <a:gd name="T21" fmla="*/ T20 w 570"/>
              <a:gd name="T22" fmla="+- 0 2438 2398"/>
              <a:gd name="T23" fmla="*/ 2438 h 120"/>
              <a:gd name="T24" fmla="+- 0 4513 4063"/>
              <a:gd name="T25" fmla="*/ T24 w 570"/>
              <a:gd name="T26" fmla="+- 0 2398 2398"/>
              <a:gd name="T27" fmla="*/ 2398 h 120"/>
              <a:gd name="T28" fmla="+- 0 4513 4063"/>
              <a:gd name="T29" fmla="*/ T28 w 570"/>
              <a:gd name="T30" fmla="+- 0 2438 2398"/>
              <a:gd name="T31" fmla="*/ 2438 h 120"/>
              <a:gd name="T32" fmla="+- 0 4063 4063"/>
              <a:gd name="T33" fmla="*/ T32 w 570"/>
              <a:gd name="T34" fmla="+- 0 2438 2398"/>
              <a:gd name="T35" fmla="*/ 2438 h 120"/>
              <a:gd name="T36" fmla="+- 0 4063 4063"/>
              <a:gd name="T37" fmla="*/ T36 w 570"/>
              <a:gd name="T38" fmla="+- 0 2478 2398"/>
              <a:gd name="T39" fmla="*/ 2478 h 120"/>
              <a:gd name="T40" fmla="+- 0 4513 4063"/>
              <a:gd name="T41" fmla="*/ T40 w 570"/>
              <a:gd name="T42" fmla="+- 0 2478 2398"/>
              <a:gd name="T43" fmla="*/ 2478 h 120"/>
              <a:gd name="T44" fmla="+- 0 4513 4063"/>
              <a:gd name="T45" fmla="*/ T44 w 570"/>
              <a:gd name="T46" fmla="+- 0 2438 2398"/>
              <a:gd name="T47" fmla="*/ 2438 h 120"/>
              <a:gd name="T48" fmla="+- 0 4593 4063"/>
              <a:gd name="T49" fmla="*/ T48 w 570"/>
              <a:gd name="T50" fmla="+- 0 2438 2398"/>
              <a:gd name="T51" fmla="*/ 2438 h 120"/>
              <a:gd name="T52" fmla="+- 0 4533 4063"/>
              <a:gd name="T53" fmla="*/ T52 w 570"/>
              <a:gd name="T54" fmla="+- 0 2438 2398"/>
              <a:gd name="T55" fmla="*/ 2438 h 120"/>
              <a:gd name="T56" fmla="+- 0 4533 4063"/>
              <a:gd name="T57" fmla="*/ T56 w 570"/>
              <a:gd name="T58" fmla="+- 0 2478 2398"/>
              <a:gd name="T59" fmla="*/ 2478 h 120"/>
              <a:gd name="T60" fmla="+- 0 4593 4063"/>
              <a:gd name="T61" fmla="*/ T60 w 570"/>
              <a:gd name="T62" fmla="+- 0 2478 2398"/>
              <a:gd name="T63" fmla="*/ 2478 h 120"/>
              <a:gd name="T64" fmla="+- 0 4633 4063"/>
              <a:gd name="T65" fmla="*/ T64 w 570"/>
              <a:gd name="T66" fmla="+- 0 2458 2398"/>
              <a:gd name="T67" fmla="*/ 2458 h 120"/>
              <a:gd name="T68" fmla="+- 0 4593 4063"/>
              <a:gd name="T69" fmla="*/ T68 w 570"/>
              <a:gd name="T70" fmla="+- 0 2438 2398"/>
              <a:gd name="T71" fmla="*/ 2438 h 1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570" h="120">
                <a:moveTo>
                  <a:pt x="450" y="0"/>
                </a:moveTo>
                <a:lnTo>
                  <a:pt x="450" y="120"/>
                </a:lnTo>
                <a:lnTo>
                  <a:pt x="530" y="80"/>
                </a:lnTo>
                <a:lnTo>
                  <a:pt x="470" y="80"/>
                </a:lnTo>
                <a:lnTo>
                  <a:pt x="470" y="40"/>
                </a:lnTo>
                <a:lnTo>
                  <a:pt x="530" y="40"/>
                </a:lnTo>
                <a:lnTo>
                  <a:pt x="450" y="0"/>
                </a:lnTo>
                <a:close/>
                <a:moveTo>
                  <a:pt x="450" y="40"/>
                </a:moveTo>
                <a:lnTo>
                  <a:pt x="0" y="40"/>
                </a:lnTo>
                <a:lnTo>
                  <a:pt x="0" y="80"/>
                </a:lnTo>
                <a:lnTo>
                  <a:pt x="450" y="80"/>
                </a:lnTo>
                <a:lnTo>
                  <a:pt x="450" y="40"/>
                </a:lnTo>
                <a:close/>
                <a:moveTo>
                  <a:pt x="530" y="40"/>
                </a:moveTo>
                <a:lnTo>
                  <a:pt x="470" y="40"/>
                </a:lnTo>
                <a:lnTo>
                  <a:pt x="470" y="80"/>
                </a:lnTo>
                <a:lnTo>
                  <a:pt x="530" y="80"/>
                </a:lnTo>
                <a:lnTo>
                  <a:pt x="570" y="60"/>
                </a:lnTo>
                <a:lnTo>
                  <a:pt x="530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6200" tIns="38100" rIns="76200" bIns="38100" anchor="t" anchorCtr="0" upright="1">
            <a:noAutofit/>
          </a:bodyPr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27"/>
          </a:p>
        </p:txBody>
      </p:sp>
      <p:sp>
        <p:nvSpPr>
          <p:cNvPr id="70" name="AutoShape 105">
            <a:extLst>
              <a:ext uri="{FF2B5EF4-FFF2-40B4-BE49-F238E27FC236}">
                <a16:creationId xmlns:a16="http://schemas.microsoft.com/office/drawing/2014/main" id="{8897FB2C-035E-427E-AD6E-95C2CB936AD7}"/>
              </a:ext>
            </a:extLst>
          </p:cNvPr>
          <p:cNvSpPr>
            <a:spLocks/>
          </p:cNvSpPr>
          <p:nvPr/>
        </p:nvSpPr>
        <p:spPr bwMode="auto">
          <a:xfrm>
            <a:off x="9952256" y="4897089"/>
            <a:ext cx="301625" cy="63500"/>
          </a:xfrm>
          <a:custGeom>
            <a:avLst/>
            <a:gdLst>
              <a:gd name="T0" fmla="+- 0 4513 4063"/>
              <a:gd name="T1" fmla="*/ T0 w 570"/>
              <a:gd name="T2" fmla="+- 0 2398 2398"/>
              <a:gd name="T3" fmla="*/ 2398 h 120"/>
              <a:gd name="T4" fmla="+- 0 4513 4063"/>
              <a:gd name="T5" fmla="*/ T4 w 570"/>
              <a:gd name="T6" fmla="+- 0 2518 2398"/>
              <a:gd name="T7" fmla="*/ 2518 h 120"/>
              <a:gd name="T8" fmla="+- 0 4593 4063"/>
              <a:gd name="T9" fmla="*/ T8 w 570"/>
              <a:gd name="T10" fmla="+- 0 2478 2398"/>
              <a:gd name="T11" fmla="*/ 2478 h 120"/>
              <a:gd name="T12" fmla="+- 0 4533 4063"/>
              <a:gd name="T13" fmla="*/ T12 w 570"/>
              <a:gd name="T14" fmla="+- 0 2478 2398"/>
              <a:gd name="T15" fmla="*/ 2478 h 120"/>
              <a:gd name="T16" fmla="+- 0 4533 4063"/>
              <a:gd name="T17" fmla="*/ T16 w 570"/>
              <a:gd name="T18" fmla="+- 0 2438 2398"/>
              <a:gd name="T19" fmla="*/ 2438 h 120"/>
              <a:gd name="T20" fmla="+- 0 4593 4063"/>
              <a:gd name="T21" fmla="*/ T20 w 570"/>
              <a:gd name="T22" fmla="+- 0 2438 2398"/>
              <a:gd name="T23" fmla="*/ 2438 h 120"/>
              <a:gd name="T24" fmla="+- 0 4513 4063"/>
              <a:gd name="T25" fmla="*/ T24 w 570"/>
              <a:gd name="T26" fmla="+- 0 2398 2398"/>
              <a:gd name="T27" fmla="*/ 2398 h 120"/>
              <a:gd name="T28" fmla="+- 0 4513 4063"/>
              <a:gd name="T29" fmla="*/ T28 w 570"/>
              <a:gd name="T30" fmla="+- 0 2438 2398"/>
              <a:gd name="T31" fmla="*/ 2438 h 120"/>
              <a:gd name="T32" fmla="+- 0 4063 4063"/>
              <a:gd name="T33" fmla="*/ T32 w 570"/>
              <a:gd name="T34" fmla="+- 0 2438 2398"/>
              <a:gd name="T35" fmla="*/ 2438 h 120"/>
              <a:gd name="T36" fmla="+- 0 4063 4063"/>
              <a:gd name="T37" fmla="*/ T36 w 570"/>
              <a:gd name="T38" fmla="+- 0 2478 2398"/>
              <a:gd name="T39" fmla="*/ 2478 h 120"/>
              <a:gd name="T40" fmla="+- 0 4513 4063"/>
              <a:gd name="T41" fmla="*/ T40 w 570"/>
              <a:gd name="T42" fmla="+- 0 2478 2398"/>
              <a:gd name="T43" fmla="*/ 2478 h 120"/>
              <a:gd name="T44" fmla="+- 0 4513 4063"/>
              <a:gd name="T45" fmla="*/ T44 w 570"/>
              <a:gd name="T46" fmla="+- 0 2438 2398"/>
              <a:gd name="T47" fmla="*/ 2438 h 120"/>
              <a:gd name="T48" fmla="+- 0 4593 4063"/>
              <a:gd name="T49" fmla="*/ T48 w 570"/>
              <a:gd name="T50" fmla="+- 0 2438 2398"/>
              <a:gd name="T51" fmla="*/ 2438 h 120"/>
              <a:gd name="T52" fmla="+- 0 4533 4063"/>
              <a:gd name="T53" fmla="*/ T52 w 570"/>
              <a:gd name="T54" fmla="+- 0 2438 2398"/>
              <a:gd name="T55" fmla="*/ 2438 h 120"/>
              <a:gd name="T56" fmla="+- 0 4533 4063"/>
              <a:gd name="T57" fmla="*/ T56 w 570"/>
              <a:gd name="T58" fmla="+- 0 2478 2398"/>
              <a:gd name="T59" fmla="*/ 2478 h 120"/>
              <a:gd name="T60" fmla="+- 0 4593 4063"/>
              <a:gd name="T61" fmla="*/ T60 w 570"/>
              <a:gd name="T62" fmla="+- 0 2478 2398"/>
              <a:gd name="T63" fmla="*/ 2478 h 120"/>
              <a:gd name="T64" fmla="+- 0 4633 4063"/>
              <a:gd name="T65" fmla="*/ T64 w 570"/>
              <a:gd name="T66" fmla="+- 0 2458 2398"/>
              <a:gd name="T67" fmla="*/ 2458 h 120"/>
              <a:gd name="T68" fmla="+- 0 4593 4063"/>
              <a:gd name="T69" fmla="*/ T68 w 570"/>
              <a:gd name="T70" fmla="+- 0 2438 2398"/>
              <a:gd name="T71" fmla="*/ 2438 h 1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570" h="120">
                <a:moveTo>
                  <a:pt x="450" y="0"/>
                </a:moveTo>
                <a:lnTo>
                  <a:pt x="450" y="120"/>
                </a:lnTo>
                <a:lnTo>
                  <a:pt x="530" y="80"/>
                </a:lnTo>
                <a:lnTo>
                  <a:pt x="470" y="80"/>
                </a:lnTo>
                <a:lnTo>
                  <a:pt x="470" y="40"/>
                </a:lnTo>
                <a:lnTo>
                  <a:pt x="530" y="40"/>
                </a:lnTo>
                <a:lnTo>
                  <a:pt x="450" y="0"/>
                </a:lnTo>
                <a:close/>
                <a:moveTo>
                  <a:pt x="450" y="40"/>
                </a:moveTo>
                <a:lnTo>
                  <a:pt x="0" y="40"/>
                </a:lnTo>
                <a:lnTo>
                  <a:pt x="0" y="80"/>
                </a:lnTo>
                <a:lnTo>
                  <a:pt x="450" y="80"/>
                </a:lnTo>
                <a:lnTo>
                  <a:pt x="450" y="40"/>
                </a:lnTo>
                <a:close/>
                <a:moveTo>
                  <a:pt x="530" y="40"/>
                </a:moveTo>
                <a:lnTo>
                  <a:pt x="470" y="40"/>
                </a:lnTo>
                <a:lnTo>
                  <a:pt x="470" y="80"/>
                </a:lnTo>
                <a:lnTo>
                  <a:pt x="530" y="80"/>
                </a:lnTo>
                <a:lnTo>
                  <a:pt x="570" y="60"/>
                </a:lnTo>
                <a:lnTo>
                  <a:pt x="530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6200" tIns="38100" rIns="76200" bIns="38100" anchor="t" anchorCtr="0" upright="1">
            <a:noAutofit/>
          </a:bodyPr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27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8C140F-BAF6-40C2-B1A5-A363F1BCFB0F}"/>
              </a:ext>
            </a:extLst>
          </p:cNvPr>
          <p:cNvSpPr/>
          <p:nvPr/>
        </p:nvSpPr>
        <p:spPr>
          <a:xfrm>
            <a:off x="1832998" y="2212358"/>
            <a:ext cx="611432" cy="220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27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D56D3CC-B220-4CAF-BCCB-DA0FAED0B95A}"/>
              </a:ext>
            </a:extLst>
          </p:cNvPr>
          <p:cNvSpPr/>
          <p:nvPr/>
        </p:nvSpPr>
        <p:spPr>
          <a:xfrm>
            <a:off x="1498633" y="3417084"/>
            <a:ext cx="611432" cy="220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27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A424495-EA5B-4EDF-8960-183760A1138D}"/>
              </a:ext>
            </a:extLst>
          </p:cNvPr>
          <p:cNvSpPr/>
          <p:nvPr/>
        </p:nvSpPr>
        <p:spPr>
          <a:xfrm>
            <a:off x="2863242" y="3685979"/>
            <a:ext cx="1208313" cy="220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27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C48D4A6-265C-44A0-8363-076AAFC5FDFB}"/>
              </a:ext>
            </a:extLst>
          </p:cNvPr>
          <p:cNvSpPr/>
          <p:nvPr/>
        </p:nvSpPr>
        <p:spPr>
          <a:xfrm>
            <a:off x="5064235" y="4960589"/>
            <a:ext cx="326678" cy="220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27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5D246C52-4C29-47D5-82BE-1EDC2BA4C8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097"/>
            <a:ext cx="12174537" cy="5857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Rapid Pass: How to Trust on IOS &amp; Install unknown source on Android:</a:t>
            </a:r>
          </a:p>
        </p:txBody>
      </p:sp>
    </p:spTree>
    <p:extLst>
      <p:ext uri="{BB962C8B-B14F-4D97-AF65-F5344CB8AC3E}">
        <p14:creationId xmlns:p14="http://schemas.microsoft.com/office/powerpoint/2010/main" val="4231101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6CB4709-3086-7B18-6C1E-142EDE478222}"/>
              </a:ext>
            </a:extLst>
          </p:cNvPr>
          <p:cNvSpPr txBox="1"/>
          <p:nvPr/>
        </p:nvSpPr>
        <p:spPr>
          <a:xfrm>
            <a:off x="4605066" y="536666"/>
            <a:ext cx="1835485" cy="1277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u="sng" dirty="0"/>
              <a:t>Fill out Registration page with:                             Your Name</a:t>
            </a:r>
          </a:p>
          <a:p>
            <a:r>
              <a:rPr lang="en-US" sz="1000" b="1" u="sng" dirty="0"/>
              <a:t>Your Company name </a:t>
            </a:r>
          </a:p>
          <a:p>
            <a:r>
              <a:rPr lang="en-US" sz="1000" b="1" u="sng" dirty="0"/>
              <a:t>Your phone number </a:t>
            </a:r>
          </a:p>
          <a:p>
            <a:r>
              <a:rPr lang="en-US" sz="1000" b="1" u="sng" dirty="0"/>
              <a:t>Your Email       </a:t>
            </a:r>
            <a:r>
              <a:rPr lang="en-US" sz="1000" b="1" dirty="0"/>
              <a:t>then Continue</a:t>
            </a:r>
          </a:p>
          <a:p>
            <a:endParaRPr lang="en-US" sz="900" b="1" dirty="0"/>
          </a:p>
          <a:p>
            <a:endParaRPr lang="en-US" sz="900" b="1" dirty="0"/>
          </a:p>
          <a:p>
            <a:endParaRPr lang="en-US" sz="900" dirty="0"/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038EB19D-E00E-9881-B2C6-ABDFDC444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1" y="1497311"/>
            <a:ext cx="1643990" cy="27976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A screenshot of a phone number&#10;&#10;Description automatically generated">
            <a:extLst>
              <a:ext uri="{FF2B5EF4-FFF2-40B4-BE49-F238E27FC236}">
                <a16:creationId xmlns:a16="http://schemas.microsoft.com/office/drawing/2014/main" id="{653A355E-DBEF-B45E-331F-5A210C012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92" y="1497311"/>
            <a:ext cx="1841254" cy="27831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2A6639C8-0CAE-763F-0C6C-5DCFE8205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46" y="1477200"/>
            <a:ext cx="1864907" cy="27831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A6E916A4-362D-BB8B-681A-D2AF34302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90" y="1474154"/>
            <a:ext cx="1864906" cy="2786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B0F6E68F-BB80-DF1C-E1D8-A1C8F4166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057" y="1452635"/>
            <a:ext cx="1893909" cy="28077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41A2A2A5-224D-876E-E94C-9E8D69E729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057" y="4483913"/>
            <a:ext cx="1979741" cy="23740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A0B7CD-1439-6C7E-2586-310CD36C774D}"/>
              </a:ext>
            </a:extLst>
          </p:cNvPr>
          <p:cNvSpPr txBox="1"/>
          <p:nvPr/>
        </p:nvSpPr>
        <p:spPr>
          <a:xfrm>
            <a:off x="107758" y="1042998"/>
            <a:ext cx="195919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Open the Rapid Pass App on your</a:t>
            </a:r>
          </a:p>
          <a:p>
            <a:pPr algn="ctr"/>
            <a:r>
              <a:rPr lang="en-US" sz="1000" b="1" dirty="0"/>
              <a:t>Mobile 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78A943-4C96-8383-7F5B-D7411C0F386C}"/>
              </a:ext>
            </a:extLst>
          </p:cNvPr>
          <p:cNvSpPr txBox="1"/>
          <p:nvPr/>
        </p:nvSpPr>
        <p:spPr>
          <a:xfrm>
            <a:off x="2179617" y="1217396"/>
            <a:ext cx="215475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/>
              <a:t>You should see the Registration Page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D2835-761C-DBD6-4EAA-A48D351775C3}"/>
              </a:ext>
            </a:extLst>
          </p:cNvPr>
          <p:cNvSpPr txBox="1"/>
          <p:nvPr/>
        </p:nvSpPr>
        <p:spPr>
          <a:xfrm>
            <a:off x="6726192" y="584926"/>
            <a:ext cx="2672392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You will be sent an Activation link via email </a:t>
            </a:r>
          </a:p>
          <a:p>
            <a:r>
              <a:rPr lang="en-US" sz="1000" b="1" dirty="0"/>
              <a:t>that you provided on the registration page. </a:t>
            </a:r>
          </a:p>
          <a:p>
            <a:r>
              <a:rPr lang="en-US" sz="1000" b="1" dirty="0"/>
              <a:t>Go to that email for next step. If you don’t </a:t>
            </a:r>
          </a:p>
          <a:p>
            <a:r>
              <a:rPr lang="en-US" sz="1000" b="1" dirty="0"/>
              <a:t>receive the email, either resend</a:t>
            </a:r>
          </a:p>
          <a:p>
            <a:r>
              <a:rPr lang="en-US" sz="1000" b="1" dirty="0"/>
              <a:t> or check your email address for accuracy.</a:t>
            </a: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90EE6264-C7DE-397B-212E-0A35FE00B700}"/>
              </a:ext>
            </a:extLst>
          </p:cNvPr>
          <p:cNvSpPr/>
          <p:nvPr/>
        </p:nvSpPr>
        <p:spPr>
          <a:xfrm>
            <a:off x="7609901" y="1780116"/>
            <a:ext cx="452487" cy="282805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Sign 18">
            <a:extLst>
              <a:ext uri="{FF2B5EF4-FFF2-40B4-BE49-F238E27FC236}">
                <a16:creationId xmlns:a16="http://schemas.microsoft.com/office/drawing/2014/main" id="{D810FC6D-7677-A284-FA6C-362B7A1C944D}"/>
              </a:ext>
            </a:extLst>
          </p:cNvPr>
          <p:cNvSpPr/>
          <p:nvPr/>
        </p:nvSpPr>
        <p:spPr>
          <a:xfrm>
            <a:off x="10092786" y="1976476"/>
            <a:ext cx="452487" cy="282805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6A46B1-578F-2C65-FC76-CE229E0A283B}"/>
              </a:ext>
            </a:extLst>
          </p:cNvPr>
          <p:cNvSpPr txBox="1"/>
          <p:nvPr/>
        </p:nvSpPr>
        <p:spPr>
          <a:xfrm>
            <a:off x="9615934" y="609116"/>
            <a:ext cx="2374368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b="1" dirty="0"/>
              <a:t>You must confirm your email address</a:t>
            </a:r>
          </a:p>
          <a:p>
            <a:r>
              <a:rPr lang="en-US" sz="900" b="1" dirty="0"/>
              <a:t>by clicking the link within the activation</a:t>
            </a:r>
          </a:p>
          <a:p>
            <a:r>
              <a:rPr lang="en-US" sz="900" b="1" dirty="0"/>
              <a:t>email. </a:t>
            </a:r>
            <a:r>
              <a:rPr lang="en-US" sz="1000" b="1" u="sng" dirty="0"/>
              <a:t>This link is only active for 24 hours</a:t>
            </a:r>
            <a:r>
              <a:rPr lang="en-US" sz="1000" b="1" dirty="0"/>
              <a:t>.</a:t>
            </a:r>
          </a:p>
          <a:p>
            <a:r>
              <a:rPr lang="en-US" sz="900" b="1" dirty="0"/>
              <a:t>If you miss this step, start over at Step 1 </a:t>
            </a:r>
          </a:p>
          <a:p>
            <a:r>
              <a:rPr lang="en-US" sz="900" b="1" dirty="0"/>
              <a:t>on this page.</a:t>
            </a:r>
          </a:p>
        </p:txBody>
      </p:sp>
      <p:sp>
        <p:nvSpPr>
          <p:cNvPr id="22" name="Action Button: Blank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15BFAB3-DF8D-F837-5AF3-07B9A6CDD976}"/>
              </a:ext>
            </a:extLst>
          </p:cNvPr>
          <p:cNvSpPr/>
          <p:nvPr/>
        </p:nvSpPr>
        <p:spPr>
          <a:xfrm>
            <a:off x="3308808" y="5684363"/>
            <a:ext cx="1042416" cy="1042416"/>
          </a:xfrm>
          <a:prstGeom prst="actionButtonBlank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Notched Right 26">
            <a:extLst>
              <a:ext uri="{FF2B5EF4-FFF2-40B4-BE49-F238E27FC236}">
                <a16:creationId xmlns:a16="http://schemas.microsoft.com/office/drawing/2014/main" id="{584C413A-8669-951E-28CD-0873AD428078}"/>
              </a:ext>
            </a:extLst>
          </p:cNvPr>
          <p:cNvSpPr/>
          <p:nvPr/>
        </p:nvSpPr>
        <p:spPr>
          <a:xfrm rot="10800000">
            <a:off x="8915398" y="5340280"/>
            <a:ext cx="742359" cy="250894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Notched Right 28">
            <a:extLst>
              <a:ext uri="{FF2B5EF4-FFF2-40B4-BE49-F238E27FC236}">
                <a16:creationId xmlns:a16="http://schemas.microsoft.com/office/drawing/2014/main" id="{49EE9301-C2DC-2880-ADAB-4CF2CCBE50B0}"/>
              </a:ext>
            </a:extLst>
          </p:cNvPr>
          <p:cNvSpPr/>
          <p:nvPr/>
        </p:nvSpPr>
        <p:spPr>
          <a:xfrm rot="5400000">
            <a:off x="10741093" y="4307712"/>
            <a:ext cx="177821" cy="152242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Notched Right 29">
            <a:extLst>
              <a:ext uri="{FF2B5EF4-FFF2-40B4-BE49-F238E27FC236}">
                <a16:creationId xmlns:a16="http://schemas.microsoft.com/office/drawing/2014/main" id="{3C945F1D-E393-FD76-156E-D9FB8845DA0A}"/>
              </a:ext>
            </a:extLst>
          </p:cNvPr>
          <p:cNvSpPr/>
          <p:nvPr/>
        </p:nvSpPr>
        <p:spPr>
          <a:xfrm>
            <a:off x="9290853" y="2600579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Notched Right 30">
            <a:extLst>
              <a:ext uri="{FF2B5EF4-FFF2-40B4-BE49-F238E27FC236}">
                <a16:creationId xmlns:a16="http://schemas.microsoft.com/office/drawing/2014/main" id="{6C14C4F6-0432-4065-71E5-744ED9268C81}"/>
              </a:ext>
            </a:extLst>
          </p:cNvPr>
          <p:cNvSpPr/>
          <p:nvPr/>
        </p:nvSpPr>
        <p:spPr>
          <a:xfrm>
            <a:off x="6635944" y="2600579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Notched Right 31">
            <a:extLst>
              <a:ext uri="{FF2B5EF4-FFF2-40B4-BE49-F238E27FC236}">
                <a16:creationId xmlns:a16="http://schemas.microsoft.com/office/drawing/2014/main" id="{93BE5642-2099-D129-31AF-FA1D8B9245FD}"/>
              </a:ext>
            </a:extLst>
          </p:cNvPr>
          <p:cNvSpPr/>
          <p:nvPr/>
        </p:nvSpPr>
        <p:spPr>
          <a:xfrm>
            <a:off x="4212945" y="2600579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Notched Right 32">
            <a:extLst>
              <a:ext uri="{FF2B5EF4-FFF2-40B4-BE49-F238E27FC236}">
                <a16:creationId xmlns:a16="http://schemas.microsoft.com/office/drawing/2014/main" id="{74801E23-BD62-321A-F44B-8B9EB0AEC99A}"/>
              </a:ext>
            </a:extLst>
          </p:cNvPr>
          <p:cNvSpPr/>
          <p:nvPr/>
        </p:nvSpPr>
        <p:spPr>
          <a:xfrm>
            <a:off x="1894408" y="2600579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0DFCFC-AD78-6FAE-C5FC-059B4752050C}"/>
              </a:ext>
            </a:extLst>
          </p:cNvPr>
          <p:cNvSpPr txBox="1"/>
          <p:nvPr/>
        </p:nvSpPr>
        <p:spPr>
          <a:xfrm>
            <a:off x="5349621" y="4920338"/>
            <a:ext cx="3560269" cy="1200329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Rapid Pass is now ready for use</a:t>
            </a:r>
          </a:p>
          <a:p>
            <a:pPr algn="ctr"/>
            <a:r>
              <a:rPr lang="en-US" b="1" dirty="0"/>
              <a:t>Please see next page for correct</a:t>
            </a:r>
          </a:p>
          <a:p>
            <a:pPr algn="ctr"/>
            <a:r>
              <a:rPr lang="en-US" b="1" dirty="0"/>
              <a:t>barcode/coupon generation for use</a:t>
            </a:r>
          </a:p>
          <a:p>
            <a:pPr algn="ctr"/>
            <a:r>
              <a:rPr lang="en-US" b="1" dirty="0"/>
              <a:t>in store.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68D26F-9706-B53B-1265-0C6F82929E47}"/>
              </a:ext>
            </a:extLst>
          </p:cNvPr>
          <p:cNvSpPr txBox="1"/>
          <p:nvPr/>
        </p:nvSpPr>
        <p:spPr>
          <a:xfrm>
            <a:off x="100010" y="152004"/>
            <a:ext cx="4038798" cy="307777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Registration &amp; Activation of Rapid Pass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D118A-036C-A5F4-DDE1-ECD7B57A1724}"/>
              </a:ext>
            </a:extLst>
          </p:cNvPr>
          <p:cNvSpPr txBox="1"/>
          <p:nvPr/>
        </p:nvSpPr>
        <p:spPr>
          <a:xfrm>
            <a:off x="103357" y="5089615"/>
            <a:ext cx="5016964" cy="861774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New download links are created every </a:t>
            </a:r>
          </a:p>
          <a:p>
            <a:r>
              <a:rPr lang="en-US" sz="1600" b="1" dirty="0"/>
              <a:t>quarter but this only affects new email addresses </a:t>
            </a:r>
          </a:p>
          <a:p>
            <a:r>
              <a:rPr lang="en-US" sz="1600" b="1" dirty="0"/>
              <a:t>and/or existing customers with new mobile devices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2735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Notched Right 8">
            <a:extLst>
              <a:ext uri="{FF2B5EF4-FFF2-40B4-BE49-F238E27FC236}">
                <a16:creationId xmlns:a16="http://schemas.microsoft.com/office/drawing/2014/main" id="{7F6BB400-8FBA-2B98-9E04-9DD0EB5A0514}"/>
              </a:ext>
            </a:extLst>
          </p:cNvPr>
          <p:cNvSpPr/>
          <p:nvPr/>
        </p:nvSpPr>
        <p:spPr>
          <a:xfrm>
            <a:off x="2388475" y="2334723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C7ACBCFD-5B47-4A19-8D4F-E470F125492D}"/>
              </a:ext>
            </a:extLst>
          </p:cNvPr>
          <p:cNvSpPr/>
          <p:nvPr/>
        </p:nvSpPr>
        <p:spPr>
          <a:xfrm>
            <a:off x="2927023" y="5500539"/>
            <a:ext cx="480767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4B103EA8-9436-5459-8177-81F6DE5FF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0" y="951334"/>
            <a:ext cx="1625872" cy="276677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BE8E9E-5385-337E-837F-4D00BD9835EF}"/>
              </a:ext>
            </a:extLst>
          </p:cNvPr>
          <p:cNvSpPr txBox="1"/>
          <p:nvPr/>
        </p:nvSpPr>
        <p:spPr>
          <a:xfrm>
            <a:off x="358959" y="703081"/>
            <a:ext cx="151996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 dirty="0"/>
              <a:t>Open the Rapid Pass App</a:t>
            </a:r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E31AEDAD-AE25-C5DA-12FA-F1C9ACCA391A}"/>
              </a:ext>
            </a:extLst>
          </p:cNvPr>
          <p:cNvSpPr/>
          <p:nvPr/>
        </p:nvSpPr>
        <p:spPr>
          <a:xfrm>
            <a:off x="2710557" y="5946760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CF288AAF-4EBF-E6E8-7DA8-AAF200A1C96E}"/>
              </a:ext>
            </a:extLst>
          </p:cNvPr>
          <p:cNvSpPr/>
          <p:nvPr/>
        </p:nvSpPr>
        <p:spPr>
          <a:xfrm>
            <a:off x="3190973" y="5711092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80902048-9C3A-6275-60EA-4BA69E845926}"/>
              </a:ext>
            </a:extLst>
          </p:cNvPr>
          <p:cNvSpPr/>
          <p:nvPr/>
        </p:nvSpPr>
        <p:spPr>
          <a:xfrm>
            <a:off x="2404177" y="5660796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Notched Right 15">
            <a:extLst>
              <a:ext uri="{FF2B5EF4-FFF2-40B4-BE49-F238E27FC236}">
                <a16:creationId xmlns:a16="http://schemas.microsoft.com/office/drawing/2014/main" id="{14302A1D-2600-3190-E6E6-70BB167B82BD}"/>
              </a:ext>
            </a:extLst>
          </p:cNvPr>
          <p:cNvSpPr/>
          <p:nvPr/>
        </p:nvSpPr>
        <p:spPr>
          <a:xfrm>
            <a:off x="2004244" y="5258619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id="{A3BD6084-E41D-B69E-D0B7-79685F449441}"/>
              </a:ext>
            </a:extLst>
          </p:cNvPr>
          <p:cNvSpPr/>
          <p:nvPr/>
        </p:nvSpPr>
        <p:spPr>
          <a:xfrm>
            <a:off x="1634248" y="4936120"/>
            <a:ext cx="322082" cy="160257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screenshot of a phone&#10;&#10;Description automatically generated">
            <a:extLst>
              <a:ext uri="{FF2B5EF4-FFF2-40B4-BE49-F238E27FC236}">
                <a16:creationId xmlns:a16="http://schemas.microsoft.com/office/drawing/2014/main" id="{31675A5E-DFCA-E3CB-73E4-78CCE47DB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98" y="980019"/>
            <a:ext cx="1575347" cy="27380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33747C-7C2A-FF17-EA1B-18EBC0F3A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14" y="1027422"/>
            <a:ext cx="1575347" cy="27125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7" name="Picture 26" descr="A screenshot of a phone&#10;&#10;Description automatically generated">
            <a:extLst>
              <a:ext uri="{FF2B5EF4-FFF2-40B4-BE49-F238E27FC236}">
                <a16:creationId xmlns:a16="http://schemas.microsoft.com/office/drawing/2014/main" id="{D2885B52-C045-A92D-70BD-FDDBE6B58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99" y="997467"/>
            <a:ext cx="1692678" cy="272064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9" name="Picture 28" descr="A barcode on a white background&#10;&#10;Description automatically generated">
            <a:extLst>
              <a:ext uri="{FF2B5EF4-FFF2-40B4-BE49-F238E27FC236}">
                <a16:creationId xmlns:a16="http://schemas.microsoft.com/office/drawing/2014/main" id="{7DD82878-AB5D-829A-2ED9-03BC092A3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330" y="988742"/>
            <a:ext cx="1692678" cy="27380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1" name="Picture 30" descr="A screenshot of a phone&#10;&#10;Description automatically generated">
            <a:extLst>
              <a:ext uri="{FF2B5EF4-FFF2-40B4-BE49-F238E27FC236}">
                <a16:creationId xmlns:a16="http://schemas.microsoft.com/office/drawing/2014/main" id="{FB2CC14D-D30B-1CBD-41A7-3F605259E5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823" y="4249906"/>
            <a:ext cx="1580832" cy="25012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3" name="Picture 32" descr="A screenshot of a phone&#10;&#10;Description automatically generated">
            <a:extLst>
              <a:ext uri="{FF2B5EF4-FFF2-40B4-BE49-F238E27FC236}">
                <a16:creationId xmlns:a16="http://schemas.microsoft.com/office/drawing/2014/main" id="{36D88608-7FFD-999C-F634-94BA4B6DC6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59" y="4249905"/>
            <a:ext cx="1487873" cy="248992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0D5559B2-DC42-FF08-E7D5-BD7899C867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91" y="4261250"/>
            <a:ext cx="1464436" cy="24899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A screenshot of a phone&#10;&#10;Description automatically generated">
            <a:extLst>
              <a:ext uri="{FF2B5EF4-FFF2-40B4-BE49-F238E27FC236}">
                <a16:creationId xmlns:a16="http://schemas.microsoft.com/office/drawing/2014/main" id="{07418A14-E1A0-3463-EF5C-D3C2FF5CD5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04" y="4261249"/>
            <a:ext cx="1630323" cy="24899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E17DA57-94BB-4299-2368-DD7B655D08B5}"/>
              </a:ext>
            </a:extLst>
          </p:cNvPr>
          <p:cNvSpPr txBox="1"/>
          <p:nvPr/>
        </p:nvSpPr>
        <p:spPr>
          <a:xfrm>
            <a:off x="160218" y="59671"/>
            <a:ext cx="4102341" cy="36933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Generating a Rapid Pass Coupon Barcode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A4D246-2997-9212-AEE8-137B105EDA66}"/>
              </a:ext>
            </a:extLst>
          </p:cNvPr>
          <p:cNvSpPr txBox="1"/>
          <p:nvPr/>
        </p:nvSpPr>
        <p:spPr>
          <a:xfrm>
            <a:off x="2095444" y="695084"/>
            <a:ext cx="1745991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 dirty="0"/>
              <a:t>Select For a National Account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677C7D-E515-58C9-CCB9-F1C5DDEEA878}"/>
              </a:ext>
            </a:extLst>
          </p:cNvPr>
          <p:cNvSpPr/>
          <p:nvPr/>
        </p:nvSpPr>
        <p:spPr>
          <a:xfrm>
            <a:off x="2221755" y="1671746"/>
            <a:ext cx="1464832" cy="320512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CAAFA8-C32E-4004-6E63-0494EB0729CB}"/>
              </a:ext>
            </a:extLst>
          </p:cNvPr>
          <p:cNvSpPr txBox="1"/>
          <p:nvPr/>
        </p:nvSpPr>
        <p:spPr>
          <a:xfrm>
            <a:off x="4008355" y="588632"/>
            <a:ext cx="179728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Input a valid Property Address</a:t>
            </a:r>
          </a:p>
          <a:p>
            <a:pPr algn="ctr"/>
            <a:r>
              <a:rPr lang="en-US" sz="1000" b="1" dirty="0"/>
              <a:t>and select Continue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D0AA3C-54E1-763E-90E5-0118942C5DD3}"/>
              </a:ext>
            </a:extLst>
          </p:cNvPr>
          <p:cNvSpPr/>
          <p:nvPr/>
        </p:nvSpPr>
        <p:spPr>
          <a:xfrm>
            <a:off x="3981720" y="4891121"/>
            <a:ext cx="1276080" cy="609418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573785D-9B0F-1317-F77B-AEDD19D16079}"/>
              </a:ext>
            </a:extLst>
          </p:cNvPr>
          <p:cNvSpPr/>
          <p:nvPr/>
        </p:nvSpPr>
        <p:spPr>
          <a:xfrm>
            <a:off x="4122744" y="2139066"/>
            <a:ext cx="1464832" cy="320512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Sign 29">
            <a:extLst>
              <a:ext uri="{FF2B5EF4-FFF2-40B4-BE49-F238E27FC236}">
                <a16:creationId xmlns:a16="http://schemas.microsoft.com/office/drawing/2014/main" id="{9BE6EDFD-126B-653F-1A69-B2C61A3A76FC}"/>
              </a:ext>
            </a:extLst>
          </p:cNvPr>
          <p:cNvSpPr/>
          <p:nvPr/>
        </p:nvSpPr>
        <p:spPr>
          <a:xfrm>
            <a:off x="4351041" y="1529381"/>
            <a:ext cx="237876" cy="13257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5D24AF7D-5851-9DA2-76A4-89E1992FBA07}"/>
              </a:ext>
            </a:extLst>
          </p:cNvPr>
          <p:cNvSpPr/>
          <p:nvPr/>
        </p:nvSpPr>
        <p:spPr>
          <a:xfrm>
            <a:off x="11169814" y="0"/>
            <a:ext cx="452487" cy="282805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D45DD0C4-F20A-C71D-1A17-F252708B110D}"/>
              </a:ext>
            </a:extLst>
          </p:cNvPr>
          <p:cNvSpPr/>
          <p:nvPr/>
        </p:nvSpPr>
        <p:spPr>
          <a:xfrm>
            <a:off x="8491351" y="1832002"/>
            <a:ext cx="1226633" cy="13113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A85B6B-EAE9-618B-4148-A0BE0D7FBE70}"/>
              </a:ext>
            </a:extLst>
          </p:cNvPr>
          <p:cNvSpPr txBox="1"/>
          <p:nvPr/>
        </p:nvSpPr>
        <p:spPr>
          <a:xfrm>
            <a:off x="6269022" y="571973"/>
            <a:ext cx="147027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Property Address Found</a:t>
            </a:r>
          </a:p>
          <a:p>
            <a:pPr algn="ctr"/>
            <a:r>
              <a:rPr lang="en-US" sz="1000" b="1" dirty="0"/>
              <a:t>Select Continue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7CFD58-84D2-87CB-43CC-5CB10961D14F}"/>
              </a:ext>
            </a:extLst>
          </p:cNvPr>
          <p:cNvSpPr/>
          <p:nvPr/>
        </p:nvSpPr>
        <p:spPr>
          <a:xfrm>
            <a:off x="6269022" y="1979276"/>
            <a:ext cx="1464832" cy="320512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3745BE-0F11-2D5A-E5AB-2392C1982E80}"/>
              </a:ext>
            </a:extLst>
          </p:cNvPr>
          <p:cNvSpPr txBox="1"/>
          <p:nvPr/>
        </p:nvSpPr>
        <p:spPr>
          <a:xfrm>
            <a:off x="8193201" y="556799"/>
            <a:ext cx="182293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Rapid Pass Barcode generated;</a:t>
            </a:r>
          </a:p>
          <a:p>
            <a:pPr algn="ctr"/>
            <a:r>
              <a:rPr lang="en-US" sz="1000" b="1" dirty="0"/>
              <a:t>ready to scan into transaction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CABFF98-663D-369F-F113-C2AC2F38BD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0321" y="980018"/>
            <a:ext cx="1771795" cy="27380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80DFE2-61AB-432B-5F33-603064AE1F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82275" y="2139066"/>
            <a:ext cx="1114426" cy="2349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13FDBA1-35F4-1AC8-37FB-0DB03B715B7D}"/>
              </a:ext>
            </a:extLst>
          </p:cNvPr>
          <p:cNvSpPr txBox="1"/>
          <p:nvPr/>
        </p:nvSpPr>
        <p:spPr>
          <a:xfrm>
            <a:off x="10243683" y="418085"/>
            <a:ext cx="1768433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Did it work?</a:t>
            </a:r>
          </a:p>
          <a:p>
            <a:pPr algn="ctr"/>
            <a:r>
              <a:rPr lang="en-US" sz="1000" b="1" dirty="0"/>
              <a:t>You should see the NA Promo</a:t>
            </a:r>
          </a:p>
          <a:p>
            <a:pPr algn="ctr"/>
            <a:r>
              <a:rPr lang="en-US" sz="1000" b="1" dirty="0"/>
              <a:t> on the receipt.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A248B5-A132-E8F7-028D-C9A7B81A1840}"/>
              </a:ext>
            </a:extLst>
          </p:cNvPr>
          <p:cNvSpPr txBox="1"/>
          <p:nvPr/>
        </p:nvSpPr>
        <p:spPr>
          <a:xfrm>
            <a:off x="36547" y="4593219"/>
            <a:ext cx="1580832" cy="86177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What if you get the </a:t>
            </a:r>
          </a:p>
          <a:p>
            <a:pPr algn="ctr"/>
            <a:r>
              <a:rPr lang="en-US" sz="1000" b="1" u="sng" dirty="0"/>
              <a:t>UH-OH Address not found</a:t>
            </a:r>
          </a:p>
          <a:p>
            <a:pPr algn="ctr"/>
            <a:r>
              <a:rPr lang="en-US" sz="1000" b="1" dirty="0"/>
              <a:t>You can still generate the coupon with this process here: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2328565-7C46-6F67-62BC-0CBF23FD417E}"/>
              </a:ext>
            </a:extLst>
          </p:cNvPr>
          <p:cNvSpPr/>
          <p:nvPr/>
        </p:nvSpPr>
        <p:spPr>
          <a:xfrm>
            <a:off x="1942570" y="4478386"/>
            <a:ext cx="622648" cy="363804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5E0917B-D134-791F-99DF-9512A16BE93F}"/>
              </a:ext>
            </a:extLst>
          </p:cNvPr>
          <p:cNvSpPr/>
          <p:nvPr/>
        </p:nvSpPr>
        <p:spPr>
          <a:xfrm>
            <a:off x="2057368" y="5117175"/>
            <a:ext cx="1464832" cy="320512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17F311-876A-8859-F6F3-B90CE1F4FEF5}"/>
              </a:ext>
            </a:extLst>
          </p:cNvPr>
          <p:cNvSpPr txBox="1"/>
          <p:nvPr/>
        </p:nvSpPr>
        <p:spPr>
          <a:xfrm>
            <a:off x="3783406" y="3995702"/>
            <a:ext cx="1866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Type in National Account Name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713B0B-451E-793F-E812-0CADEF69A5F0}"/>
              </a:ext>
            </a:extLst>
          </p:cNvPr>
          <p:cNvSpPr txBox="1"/>
          <p:nvPr/>
        </p:nvSpPr>
        <p:spPr>
          <a:xfrm>
            <a:off x="1928415" y="3862332"/>
            <a:ext cx="179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Type in full address, city, state</a:t>
            </a:r>
          </a:p>
          <a:p>
            <a:pPr algn="ctr"/>
            <a:r>
              <a:rPr lang="en-US" sz="1000" b="1" dirty="0"/>
              <a:t> select Continue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C21FC53-2306-E1B8-B27A-B2232CB37274}"/>
              </a:ext>
            </a:extLst>
          </p:cNvPr>
          <p:cNvSpPr txBox="1"/>
          <p:nvPr/>
        </p:nvSpPr>
        <p:spPr>
          <a:xfrm>
            <a:off x="5903803" y="3897108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Find the Nat. Account</a:t>
            </a:r>
          </a:p>
          <a:p>
            <a:pPr algn="ctr"/>
            <a:r>
              <a:rPr lang="en-US" sz="1000" b="1" dirty="0"/>
              <a:t>you are working with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7B6B737-A545-B610-4BE5-DE7A65ADD142}"/>
              </a:ext>
            </a:extLst>
          </p:cNvPr>
          <p:cNvSpPr/>
          <p:nvPr/>
        </p:nvSpPr>
        <p:spPr>
          <a:xfrm>
            <a:off x="5805642" y="4699921"/>
            <a:ext cx="1464832" cy="558698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E2B95F-E924-B4F0-E3DA-384569877D83}"/>
              </a:ext>
            </a:extLst>
          </p:cNvPr>
          <p:cNvSpPr txBox="1"/>
          <p:nvPr/>
        </p:nvSpPr>
        <p:spPr>
          <a:xfrm>
            <a:off x="7865452" y="4019755"/>
            <a:ext cx="13324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Select Continue again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12A5F3B-F1DD-CF86-B480-232EC416366C}"/>
              </a:ext>
            </a:extLst>
          </p:cNvPr>
          <p:cNvSpPr/>
          <p:nvPr/>
        </p:nvSpPr>
        <p:spPr>
          <a:xfrm>
            <a:off x="7865452" y="5249438"/>
            <a:ext cx="1464832" cy="320512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A barcode on a white background&#10;&#10;Description automatically generated">
            <a:extLst>
              <a:ext uri="{FF2B5EF4-FFF2-40B4-BE49-F238E27FC236}">
                <a16:creationId xmlns:a16="http://schemas.microsoft.com/office/drawing/2014/main" id="{B2428583-7E95-086A-5BE1-66F0C483E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48" y="4241923"/>
            <a:ext cx="1692678" cy="251592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DDA9FEA-4844-E7EF-13D4-BD04DB8B8728}"/>
              </a:ext>
            </a:extLst>
          </p:cNvPr>
          <p:cNvSpPr txBox="1"/>
          <p:nvPr/>
        </p:nvSpPr>
        <p:spPr>
          <a:xfrm>
            <a:off x="9734519" y="3868765"/>
            <a:ext cx="182293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Rapid Pass Barcode generated;</a:t>
            </a:r>
          </a:p>
          <a:p>
            <a:pPr algn="ctr"/>
            <a:r>
              <a:rPr lang="en-US" sz="1000" b="1" dirty="0"/>
              <a:t>ready to scan into transaction</a:t>
            </a: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E864D57D-0FFC-1FBA-402C-079195944786}"/>
              </a:ext>
            </a:extLst>
          </p:cNvPr>
          <p:cNvSpPr/>
          <p:nvPr/>
        </p:nvSpPr>
        <p:spPr>
          <a:xfrm>
            <a:off x="10016136" y="5024105"/>
            <a:ext cx="1226633" cy="13113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Notched Right 60">
            <a:extLst>
              <a:ext uri="{FF2B5EF4-FFF2-40B4-BE49-F238E27FC236}">
                <a16:creationId xmlns:a16="http://schemas.microsoft.com/office/drawing/2014/main" id="{41EC2FF1-EA5F-9AD5-C7E0-B017D43BB72D}"/>
              </a:ext>
            </a:extLst>
          </p:cNvPr>
          <p:cNvSpPr/>
          <p:nvPr/>
        </p:nvSpPr>
        <p:spPr>
          <a:xfrm>
            <a:off x="1954890" y="2101788"/>
            <a:ext cx="168665" cy="74555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row: Notched Right 61">
            <a:extLst>
              <a:ext uri="{FF2B5EF4-FFF2-40B4-BE49-F238E27FC236}">
                <a16:creationId xmlns:a16="http://schemas.microsoft.com/office/drawing/2014/main" id="{DC725978-2BF6-5F25-36BD-26F767C14E30}"/>
              </a:ext>
            </a:extLst>
          </p:cNvPr>
          <p:cNvSpPr/>
          <p:nvPr/>
        </p:nvSpPr>
        <p:spPr>
          <a:xfrm>
            <a:off x="5546477" y="5016248"/>
            <a:ext cx="168665" cy="74555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Notched Right 62">
            <a:extLst>
              <a:ext uri="{FF2B5EF4-FFF2-40B4-BE49-F238E27FC236}">
                <a16:creationId xmlns:a16="http://schemas.microsoft.com/office/drawing/2014/main" id="{33A1C510-4BBB-A4C0-2278-B610D8246444}"/>
              </a:ext>
            </a:extLst>
          </p:cNvPr>
          <p:cNvSpPr/>
          <p:nvPr/>
        </p:nvSpPr>
        <p:spPr>
          <a:xfrm>
            <a:off x="3659197" y="5009377"/>
            <a:ext cx="168665" cy="74555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row: Notched Right 63">
            <a:extLst>
              <a:ext uri="{FF2B5EF4-FFF2-40B4-BE49-F238E27FC236}">
                <a16:creationId xmlns:a16="http://schemas.microsoft.com/office/drawing/2014/main" id="{0565C938-ED1F-1BDD-33CA-A8AE8E314E33}"/>
              </a:ext>
            </a:extLst>
          </p:cNvPr>
          <p:cNvSpPr/>
          <p:nvPr/>
        </p:nvSpPr>
        <p:spPr>
          <a:xfrm>
            <a:off x="10022255" y="2130945"/>
            <a:ext cx="168665" cy="74555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Notched Right 64">
            <a:extLst>
              <a:ext uri="{FF2B5EF4-FFF2-40B4-BE49-F238E27FC236}">
                <a16:creationId xmlns:a16="http://schemas.microsoft.com/office/drawing/2014/main" id="{EFDDC685-8AF8-B0A6-25FC-BB991A1B9B20}"/>
              </a:ext>
            </a:extLst>
          </p:cNvPr>
          <p:cNvSpPr/>
          <p:nvPr/>
        </p:nvSpPr>
        <p:spPr>
          <a:xfrm>
            <a:off x="7991475" y="2135005"/>
            <a:ext cx="168665" cy="74555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Arrow: Notched Right 65">
            <a:extLst>
              <a:ext uri="{FF2B5EF4-FFF2-40B4-BE49-F238E27FC236}">
                <a16:creationId xmlns:a16="http://schemas.microsoft.com/office/drawing/2014/main" id="{3E27DB80-007B-3BE6-EB6B-C9570ADCD561}"/>
              </a:ext>
            </a:extLst>
          </p:cNvPr>
          <p:cNvSpPr/>
          <p:nvPr/>
        </p:nvSpPr>
        <p:spPr>
          <a:xfrm>
            <a:off x="5803998" y="2139065"/>
            <a:ext cx="168665" cy="74555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Notched Right 66">
            <a:extLst>
              <a:ext uri="{FF2B5EF4-FFF2-40B4-BE49-F238E27FC236}">
                <a16:creationId xmlns:a16="http://schemas.microsoft.com/office/drawing/2014/main" id="{BE69D9CF-E2C9-4710-5A0C-F27E477E55ED}"/>
              </a:ext>
            </a:extLst>
          </p:cNvPr>
          <p:cNvSpPr/>
          <p:nvPr/>
        </p:nvSpPr>
        <p:spPr>
          <a:xfrm>
            <a:off x="3841435" y="2139065"/>
            <a:ext cx="168665" cy="74555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Notched Right 67">
            <a:extLst>
              <a:ext uri="{FF2B5EF4-FFF2-40B4-BE49-F238E27FC236}">
                <a16:creationId xmlns:a16="http://schemas.microsoft.com/office/drawing/2014/main" id="{78CBB0E5-09F8-1D54-2E51-FDA80F57A29E}"/>
              </a:ext>
            </a:extLst>
          </p:cNvPr>
          <p:cNvSpPr/>
          <p:nvPr/>
        </p:nvSpPr>
        <p:spPr>
          <a:xfrm>
            <a:off x="9519793" y="5024105"/>
            <a:ext cx="168665" cy="74555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Notched Right 68">
            <a:extLst>
              <a:ext uri="{FF2B5EF4-FFF2-40B4-BE49-F238E27FC236}">
                <a16:creationId xmlns:a16="http://schemas.microsoft.com/office/drawing/2014/main" id="{9AC0ABE7-7F3E-D163-D2A1-392532317ABA}"/>
              </a:ext>
            </a:extLst>
          </p:cNvPr>
          <p:cNvSpPr/>
          <p:nvPr/>
        </p:nvSpPr>
        <p:spPr>
          <a:xfrm>
            <a:off x="7469883" y="5016248"/>
            <a:ext cx="168665" cy="74555"/>
          </a:xfrm>
          <a:prstGeom prst="notched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13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777661-7779-1870-88E1-A6AD7569F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5" y="1183351"/>
            <a:ext cx="2137534" cy="2217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12B5B8-49A4-3555-67C6-883878824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53" y="1210366"/>
            <a:ext cx="2137535" cy="2163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8531CF-5D16-97DB-87C8-7D7556277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5" y="3639390"/>
            <a:ext cx="2286952" cy="2217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C76469-19FC-7420-0006-48C2CAA2A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5" y="1210365"/>
            <a:ext cx="2286952" cy="22186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43784250-1E6B-3290-137A-5821F919B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95" y="3634328"/>
            <a:ext cx="2168115" cy="2179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82290F-9021-B354-8626-58883BCAF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812" y="1210365"/>
            <a:ext cx="2047983" cy="2163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2D52B7-7BB7-84A9-33C7-190251F4F1C2}"/>
              </a:ext>
            </a:extLst>
          </p:cNvPr>
          <p:cNvSpPr txBox="1"/>
          <p:nvPr/>
        </p:nvSpPr>
        <p:spPr>
          <a:xfrm>
            <a:off x="6601408" y="4047998"/>
            <a:ext cx="3676006" cy="137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3000"/>
              </a:lnSpc>
              <a:spcBef>
                <a:spcPts val="720"/>
              </a:spcBef>
            </a:pPr>
            <a:r>
              <a:rPr lang="en-US" sz="2400" dirty="0"/>
              <a:t>Always select “</a:t>
            </a:r>
            <a:r>
              <a:rPr lang="en-US" sz="2400" b="1" u="sng" dirty="0"/>
              <a:t>Continue</a:t>
            </a:r>
            <a:r>
              <a:rPr lang="en-US" sz="2400" dirty="0"/>
              <a:t>”</a:t>
            </a:r>
          </a:p>
          <a:p>
            <a:pPr>
              <a:lnSpc>
                <a:spcPct val="83000"/>
              </a:lnSpc>
              <a:spcBef>
                <a:spcPts val="720"/>
              </a:spcBef>
            </a:pPr>
            <a:r>
              <a:rPr lang="en-US" sz="2400" dirty="0"/>
              <a:t>if Uh-Oh! screen is visible</a:t>
            </a:r>
          </a:p>
          <a:p>
            <a:pPr>
              <a:lnSpc>
                <a:spcPct val="83000"/>
              </a:lnSpc>
              <a:spcBef>
                <a:spcPts val="720"/>
              </a:spcBef>
            </a:pPr>
            <a:endParaRPr lang="en-US" sz="3800" spc="-150" dirty="0">
              <a:solidFill>
                <a:schemeClr val="bg1"/>
              </a:solidFill>
              <a:latin typeface="Helvetica LT Std Cond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6069E-FA68-310E-1F3F-E62C0F4403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735" y="191250"/>
            <a:ext cx="11395169" cy="436561"/>
          </a:xfrm>
        </p:spPr>
        <p:txBody>
          <a:bodyPr/>
          <a:lstStyle/>
          <a:p>
            <a:r>
              <a:rPr lang="en-US" b="0" dirty="0"/>
              <a:t>Uh-Oh scenario and solution</a:t>
            </a:r>
          </a:p>
        </p:txBody>
      </p:sp>
    </p:spTree>
    <p:extLst>
      <p:ext uri="{BB962C8B-B14F-4D97-AF65-F5344CB8AC3E}">
        <p14:creationId xmlns:p14="http://schemas.microsoft.com/office/powerpoint/2010/main" val="261737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BB0A0-F80C-1ED0-E37E-D7506E89AF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446" y="560766"/>
            <a:ext cx="10972800" cy="762000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/>
              <a:t>Rapid Pass Checkout on behalf of a National Account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BC7AB-EC39-9B5C-A728-E5A88E4B03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48438"/>
            <a:ext cx="2844800" cy="365125"/>
          </a:xfrm>
          <a:prstGeom prst="rect">
            <a:avLst/>
          </a:prstGeom>
        </p:spPr>
        <p:txBody>
          <a:bodyPr/>
          <a:lstStyle/>
          <a:p>
            <a:fld id="{C6BDDE3B-6E17-4A89-9F93-DBB317C0A6AD}" type="slidenum">
              <a:rPr lang="en-US" smtClean="0">
                <a:solidFill>
                  <a:srgbClr val="1C1C1C"/>
                </a:solidFill>
              </a:rPr>
              <a:pPr/>
              <a:t>8</a:t>
            </a:fld>
            <a:endParaRPr lang="en-US" dirty="0">
              <a:solidFill>
                <a:srgbClr val="1C1C1C"/>
              </a:solidFill>
            </a:endParaRPr>
          </a:p>
        </p:txBody>
      </p:sp>
      <p:pic>
        <p:nvPicPr>
          <p:cNvPr id="8" name="Picture 7" descr="A screen shot of a phone&#10;&#10;Description automatically generated">
            <a:extLst>
              <a:ext uri="{FF2B5EF4-FFF2-40B4-BE49-F238E27FC236}">
                <a16:creationId xmlns:a16="http://schemas.microsoft.com/office/drawing/2014/main" id="{404856EB-3050-4478-CFE4-CCD988ADD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6" y="2641717"/>
            <a:ext cx="3154260" cy="1823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4BF37D-9E43-4844-74F5-0C6CDE0334D1}"/>
              </a:ext>
            </a:extLst>
          </p:cNvPr>
          <p:cNvSpPr txBox="1"/>
          <p:nvPr/>
        </p:nvSpPr>
        <p:spPr>
          <a:xfrm>
            <a:off x="1794103" y="1197587"/>
            <a:ext cx="7561685" cy="738664"/>
          </a:xfrm>
          <a:prstGeom prst="rect">
            <a:avLst/>
          </a:prstGeom>
          <a:noFill/>
          <a:ln w="6350">
            <a:solidFill>
              <a:srgbClr val="25252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Do not enter a ProXtra number/ID when Rapid Pass is used at register.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rgbClr val="000000"/>
                </a:solidFill>
                <a:latin typeface="Calibri" panose="020F0502020204030204"/>
              </a:rPr>
              <a:t>If ProXtra ID is input, it is possible Preferred Pricing will remove the discount applied by Rapid Pass.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Rapid Pass should be scanned during every transaction to obtain maximum discount opportunities.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74A0490-B13C-6CDF-D0DA-7CA5BF5B1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409" y="2641717"/>
            <a:ext cx="3154260" cy="1823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B8F355-1F7A-9BCF-21CD-761575269AAF}"/>
              </a:ext>
            </a:extLst>
          </p:cNvPr>
          <p:cNvSpPr txBox="1"/>
          <p:nvPr/>
        </p:nvSpPr>
        <p:spPr>
          <a:xfrm>
            <a:off x="140721" y="2308718"/>
            <a:ext cx="3130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Begin scanning merchandise at SCO or register;</a:t>
            </a:r>
          </a:p>
          <a:p>
            <a:pPr algn="ctr"/>
            <a:r>
              <a:rPr lang="en-US" sz="1000" b="1" u="sng" dirty="0"/>
              <a:t>Do not </a:t>
            </a:r>
            <a:r>
              <a:rPr lang="en-US" sz="1000" b="1" dirty="0"/>
              <a:t>input ProXtra ID/Phone number</a:t>
            </a:r>
          </a:p>
        </p:txBody>
      </p:sp>
      <p:pic>
        <p:nvPicPr>
          <p:cNvPr id="12" name="Picture 11" descr="A screenshot of a price list&#10;&#10;Description automatically generated">
            <a:extLst>
              <a:ext uri="{FF2B5EF4-FFF2-40B4-BE49-F238E27FC236}">
                <a16:creationId xmlns:a16="http://schemas.microsoft.com/office/drawing/2014/main" id="{BF969166-D026-6B69-DB2A-7806BE408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98" y="4791657"/>
            <a:ext cx="3154260" cy="18238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E1D50F-A204-E73F-94F4-47F93A0FE94C}"/>
              </a:ext>
            </a:extLst>
          </p:cNvPr>
          <p:cNvSpPr txBox="1"/>
          <p:nvPr/>
        </p:nvSpPr>
        <p:spPr>
          <a:xfrm>
            <a:off x="3597081" y="2340406"/>
            <a:ext cx="31999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 enters Job Name/Address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 Number field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needed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C9787E-0B1A-0FF9-F208-C82D1779B211}"/>
              </a:ext>
            </a:extLst>
          </p:cNvPr>
          <p:cNvSpPr/>
          <p:nvPr/>
        </p:nvSpPr>
        <p:spPr>
          <a:xfrm>
            <a:off x="7324200" y="2724216"/>
            <a:ext cx="3154260" cy="17413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arcode on a white background&#10;&#10;Description automatically generated">
            <a:extLst>
              <a:ext uri="{FF2B5EF4-FFF2-40B4-BE49-F238E27FC236}">
                <a16:creationId xmlns:a16="http://schemas.microsoft.com/office/drawing/2014/main" id="{F347F5BD-8581-EC69-77C8-CBAB89B48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53" y="2780967"/>
            <a:ext cx="1143927" cy="1627889"/>
          </a:xfrm>
          <a:prstGeom prst="rect">
            <a:avLst/>
          </a:prstGeom>
          <a:ln w="25400">
            <a:solidFill>
              <a:sysClr val="windowText" lastClr="000000"/>
            </a:solidFill>
          </a:ln>
        </p:spPr>
      </p:pic>
      <p:pic>
        <p:nvPicPr>
          <p:cNvPr id="19" name="Picture 18" descr="A bar code on a cellphone&#10;&#10;Description automatically generated">
            <a:extLst>
              <a:ext uri="{FF2B5EF4-FFF2-40B4-BE49-F238E27FC236}">
                <a16:creationId xmlns:a16="http://schemas.microsoft.com/office/drawing/2014/main" id="{33237E10-7F26-65DC-F79C-FDABC69E8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37" y="5612303"/>
            <a:ext cx="1198539" cy="553790"/>
          </a:xfrm>
          <a:prstGeom prst="rect">
            <a:avLst/>
          </a:prstGeom>
        </p:spPr>
      </p:pic>
      <p:pic>
        <p:nvPicPr>
          <p:cNvPr id="20" name="Picture 19" descr="A logo of a company&#10;&#10;Description automatically generated">
            <a:extLst>
              <a:ext uri="{FF2B5EF4-FFF2-40B4-BE49-F238E27FC236}">
                <a16:creationId xmlns:a16="http://schemas.microsoft.com/office/drawing/2014/main" id="{96F09949-FAEB-983D-225A-748BC7021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185" y="5991079"/>
            <a:ext cx="536242" cy="1811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ECCBA6-BA9F-4088-A334-1F8FD88109E5}"/>
              </a:ext>
            </a:extLst>
          </p:cNvPr>
          <p:cNvSpPr txBox="1"/>
          <p:nvPr/>
        </p:nvSpPr>
        <p:spPr>
          <a:xfrm>
            <a:off x="7844790" y="2308718"/>
            <a:ext cx="21130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Generate Rapid Pass Coupon </a:t>
            </a:r>
          </a:p>
          <a:p>
            <a:pPr algn="ctr"/>
            <a:r>
              <a:rPr lang="en-US" sz="1050" b="1" dirty="0"/>
              <a:t>for transaction </a:t>
            </a:r>
          </a:p>
        </p:txBody>
      </p:sp>
      <p:pic>
        <p:nvPicPr>
          <p:cNvPr id="22" name="Picture 21" descr="A screenshot of a phone&#10;&#10;Description automatically generated">
            <a:extLst>
              <a:ext uri="{FF2B5EF4-FFF2-40B4-BE49-F238E27FC236}">
                <a16:creationId xmlns:a16="http://schemas.microsoft.com/office/drawing/2014/main" id="{6E310302-373A-91AD-65FA-E59D8A2D5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7209" y="2780968"/>
            <a:ext cx="1090936" cy="1627888"/>
          </a:xfrm>
          <a:prstGeom prst="rect">
            <a:avLst/>
          </a:prstGeom>
        </p:spPr>
      </p:pic>
      <p:pic>
        <p:nvPicPr>
          <p:cNvPr id="23" name="Picture 22" descr="A logo of a company&#10;&#10;Description automatically generated">
            <a:extLst>
              <a:ext uri="{FF2B5EF4-FFF2-40B4-BE49-F238E27FC236}">
                <a16:creationId xmlns:a16="http://schemas.microsoft.com/office/drawing/2014/main" id="{620BB4C1-9B7C-C3BB-EA7A-A7A3639AAB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178" y="3710168"/>
            <a:ext cx="900998" cy="304391"/>
          </a:xfrm>
          <a:prstGeom prst="rect">
            <a:avLst/>
          </a:prstGeom>
          <a:solidFill>
            <a:srgbClr val="252525"/>
          </a:solidFill>
          <a:ln>
            <a:solidFill>
              <a:srgbClr val="252525">
                <a:shade val="15000"/>
              </a:srgbClr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6F8157-19C5-4FCA-8228-90C6B32D732B}"/>
              </a:ext>
            </a:extLst>
          </p:cNvPr>
          <p:cNvSpPr txBox="1"/>
          <p:nvPr/>
        </p:nvSpPr>
        <p:spPr>
          <a:xfrm>
            <a:off x="635246" y="4465609"/>
            <a:ext cx="21419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Scan your Rapid Pass Coupon</a:t>
            </a:r>
          </a:p>
          <a:p>
            <a:r>
              <a:rPr lang="en-US" sz="1050" b="1" dirty="0"/>
              <a:t> or present to Cashier for scan</a:t>
            </a:r>
          </a:p>
        </p:txBody>
      </p:sp>
      <p:pic>
        <p:nvPicPr>
          <p:cNvPr id="26" name="Picture 25" descr="A screen shot of a black screen&#10;&#10;Description automatically generated">
            <a:extLst>
              <a:ext uri="{FF2B5EF4-FFF2-40B4-BE49-F238E27FC236}">
                <a16:creationId xmlns:a16="http://schemas.microsoft.com/office/drawing/2014/main" id="{B93F8231-2740-D4CA-CD18-04CBBE97E1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9409" y="4730354"/>
            <a:ext cx="3254721" cy="18851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5280C8-951D-2E5F-4C62-BD83C0BD3C81}"/>
              </a:ext>
            </a:extLst>
          </p:cNvPr>
          <p:cNvSpPr txBox="1"/>
          <p:nvPr/>
        </p:nvSpPr>
        <p:spPr>
          <a:xfrm>
            <a:off x="3872679" y="4471668"/>
            <a:ext cx="26677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Complete transaction with a </a:t>
            </a:r>
            <a:r>
              <a:rPr lang="en-US" sz="1050" b="1" i="1" u="sng" dirty="0"/>
              <a:t>registered</a:t>
            </a:r>
          </a:p>
          <a:p>
            <a:pPr algn="ctr"/>
            <a:r>
              <a:rPr lang="en-US" sz="1050" b="1" dirty="0"/>
              <a:t>tender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DB7197-54AD-AF23-DF8D-3C5527B5D784}"/>
              </a:ext>
            </a:extLst>
          </p:cNvPr>
          <p:cNvSpPr/>
          <p:nvPr/>
        </p:nvSpPr>
        <p:spPr>
          <a:xfrm>
            <a:off x="7324199" y="4881107"/>
            <a:ext cx="3254721" cy="166733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8111FE9-5EE4-FDDD-93F5-5C91CD528C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5043" y="4929624"/>
            <a:ext cx="1233032" cy="1582155"/>
          </a:xfrm>
          <a:prstGeom prst="rect">
            <a:avLst/>
          </a:prstGeom>
          <a:ln w="25400">
            <a:solidFill>
              <a:sysClr val="windowText" lastClr="000000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8C5C252-F06D-4CAA-B42E-807F0C9147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0299" y="5582879"/>
            <a:ext cx="735489" cy="15506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1FC906F-DD7F-3EBB-E3A6-FFC9878A94DF}"/>
              </a:ext>
            </a:extLst>
          </p:cNvPr>
          <p:cNvSpPr txBox="1"/>
          <p:nvPr/>
        </p:nvSpPr>
        <p:spPr>
          <a:xfrm>
            <a:off x="7635897" y="4504803"/>
            <a:ext cx="28360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Receipt will show National Account name</a:t>
            </a:r>
          </a:p>
          <a:p>
            <a:pPr algn="ctr"/>
            <a:r>
              <a:rPr lang="en-US" sz="1050" b="1" dirty="0"/>
              <a:t> and detailed special pricing</a:t>
            </a:r>
          </a:p>
        </p:txBody>
      </p:sp>
    </p:spTree>
    <p:extLst>
      <p:ext uri="{BB962C8B-B14F-4D97-AF65-F5344CB8AC3E}">
        <p14:creationId xmlns:p14="http://schemas.microsoft.com/office/powerpoint/2010/main" val="2278537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4307C-8474-41EC-7F92-5BF882974F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9777" y="188597"/>
            <a:ext cx="11395169" cy="436561"/>
          </a:xfrm>
        </p:spPr>
        <p:txBody>
          <a:bodyPr/>
          <a:lstStyle/>
          <a:p>
            <a:r>
              <a:rPr lang="en-US" b="0" dirty="0">
                <a:latin typeface="+mj-lt"/>
              </a:rPr>
              <a:t>Did it work? Verify receipt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E6ABE0-0A46-425E-A74A-BAF48F9E9ADD}"/>
              </a:ext>
            </a:extLst>
          </p:cNvPr>
          <p:cNvSpPr txBox="1"/>
          <p:nvPr/>
        </p:nvSpPr>
        <p:spPr>
          <a:xfrm>
            <a:off x="4735354" y="3032593"/>
            <a:ext cx="6880034" cy="50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3000"/>
              </a:lnSpc>
              <a:spcBef>
                <a:spcPts val="600"/>
              </a:spcBef>
            </a:pPr>
            <a:r>
              <a:rPr lang="en-US" sz="1600" spc="-125">
                <a:cs typeface="Arial" panose="020B0604020202020204" pitchFamily="34" charset="0"/>
              </a:rPr>
              <a:t>“Customer </a:t>
            </a:r>
            <a:r>
              <a:rPr lang="en-US" sz="1600" spc="-125" dirty="0">
                <a:cs typeface="Arial" panose="020B0604020202020204" pitchFamily="34" charset="0"/>
              </a:rPr>
              <a:t>Promo” indicates that the process was followed correctly, and appropriate discounts were applied to transaction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25D22-7108-4F9B-B209-7A811F5D7AF3}"/>
              </a:ext>
            </a:extLst>
          </p:cNvPr>
          <p:cNvSpPr txBox="1"/>
          <p:nvPr/>
        </p:nvSpPr>
        <p:spPr>
          <a:xfrm>
            <a:off x="4757861" y="4078740"/>
            <a:ext cx="6880034" cy="296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16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73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032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89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548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805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064" algn="l" defTabSz="914516" rtl="0" eaLnBrk="1" latinLnBrk="0" hangingPunct="1">
              <a:defRPr sz="1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3000"/>
              </a:lnSpc>
              <a:spcBef>
                <a:spcPts val="600"/>
              </a:spcBef>
            </a:pPr>
            <a:r>
              <a:rPr lang="en-US" sz="1600" spc="-125" dirty="0">
                <a:cs typeface="Arial" panose="020B0604020202020204" pitchFamily="34" charset="0"/>
              </a:rPr>
              <a:t>Line-item discount shown is for total order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468C2A-DE37-40A8-A62E-02FC6F00B4F9}"/>
              </a:ext>
            </a:extLst>
          </p:cNvPr>
          <p:cNvCxnSpPr>
            <a:cxnSpLocks/>
          </p:cNvCxnSpPr>
          <p:nvPr/>
        </p:nvCxnSpPr>
        <p:spPr>
          <a:xfrm flipH="1">
            <a:off x="3805758" y="3283111"/>
            <a:ext cx="787685" cy="0"/>
          </a:xfrm>
          <a:prstGeom prst="straightConnector1">
            <a:avLst/>
          </a:prstGeom>
          <a:ln w="38100">
            <a:solidFill>
              <a:srgbClr val="F582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D243C6-6B5A-4007-8007-423FFC627372}"/>
              </a:ext>
            </a:extLst>
          </p:cNvPr>
          <p:cNvCxnSpPr>
            <a:cxnSpLocks/>
          </p:cNvCxnSpPr>
          <p:nvPr/>
        </p:nvCxnSpPr>
        <p:spPr>
          <a:xfrm flipH="1">
            <a:off x="3805758" y="4160607"/>
            <a:ext cx="826175" cy="0"/>
          </a:xfrm>
          <a:prstGeom prst="straightConnector1">
            <a:avLst/>
          </a:prstGeom>
          <a:ln w="38100">
            <a:solidFill>
              <a:srgbClr val="F582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9E0D08-DBE9-4A3A-8D0E-02D53D7526BA}"/>
              </a:ext>
            </a:extLst>
          </p:cNvPr>
          <p:cNvCxnSpPr>
            <a:cxnSpLocks/>
          </p:cNvCxnSpPr>
          <p:nvPr/>
        </p:nvCxnSpPr>
        <p:spPr>
          <a:xfrm flipH="1">
            <a:off x="3805758" y="4287607"/>
            <a:ext cx="914685" cy="498438"/>
          </a:xfrm>
          <a:prstGeom prst="straightConnector1">
            <a:avLst/>
          </a:prstGeom>
          <a:ln w="38100">
            <a:solidFill>
              <a:srgbClr val="F582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489D2D0-0C38-4921-9942-EC7FE61B6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05" y="1378042"/>
            <a:ext cx="3166452" cy="4442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B574B7-DEF1-4118-AAA9-B6D6D133A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309" y="3320372"/>
            <a:ext cx="1693818" cy="21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1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D Color Scheme">
      <a:dk1>
        <a:srgbClr val="000000"/>
      </a:dk1>
      <a:lt1>
        <a:srgbClr val="FFFFFF"/>
      </a:lt1>
      <a:dk2>
        <a:srgbClr val="7E7F7E"/>
      </a:dk2>
      <a:lt2>
        <a:srgbClr val="E5E5E7"/>
      </a:lt2>
      <a:accent1>
        <a:srgbClr val="F96303"/>
      </a:accent1>
      <a:accent2>
        <a:srgbClr val="608192"/>
      </a:accent2>
      <a:accent3>
        <a:srgbClr val="8FA6B1"/>
      </a:accent3>
      <a:accent4>
        <a:srgbClr val="FFBF03"/>
      </a:accent4>
      <a:accent5>
        <a:srgbClr val="FED865"/>
      </a:accent5>
      <a:accent6>
        <a:srgbClr val="FDE69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D_CompanyTemplate_16.9.potx  -  Read-Only" id="{684B2165-82B6-4423-9824-BB212BE830F0}" vid="{FBFB7677-1666-4DD3-920C-A360C48250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1242</Words>
  <Application>Microsoft Macintosh PowerPoint</Application>
  <PresentationFormat>Widescreen</PresentationFormat>
  <Paragraphs>163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Helvetica LT Std Cond</vt:lpstr>
      <vt:lpstr>HelveticaNeueLT Std Lt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Rapid Pass: How to Trust on IOS &amp; Install unknown source on Android:</vt:lpstr>
      <vt:lpstr>PowerPoint Presentation</vt:lpstr>
      <vt:lpstr>PowerPoint Presentation</vt:lpstr>
      <vt:lpstr>PowerPoint Presentation</vt:lpstr>
      <vt:lpstr>Rapid Pass Checkout on behalf of a National Account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Barber, Lisa H</dc:creator>
  <cp:lastModifiedBy>Noble Pickett</cp:lastModifiedBy>
  <cp:revision>16</cp:revision>
  <cp:lastPrinted>2023-12-20T16:31:15Z</cp:lastPrinted>
  <dcterms:created xsi:type="dcterms:W3CDTF">2023-01-17T18:24:34Z</dcterms:created>
  <dcterms:modified xsi:type="dcterms:W3CDTF">2024-12-05T18:53:15Z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b29e27-47e7-4e22-b89e-f1ed191cef03_Enabled">
    <vt:lpwstr>true</vt:lpwstr>
  </property>
  <property fmtid="{D5CDD505-2E9C-101B-9397-08002B2CF9AE}" pid="3" name="MSIP_Label_b4b29e27-47e7-4e22-b89e-f1ed191cef03_SetDate">
    <vt:lpwstr>2023-01-17T18:28:39Z</vt:lpwstr>
  </property>
  <property fmtid="{D5CDD505-2E9C-101B-9397-08002B2CF9AE}" pid="4" name="MSIP_Label_b4b29e27-47e7-4e22-b89e-f1ed191cef03_Method">
    <vt:lpwstr>Standard</vt:lpwstr>
  </property>
  <property fmtid="{D5CDD505-2E9C-101B-9397-08002B2CF9AE}" pid="5" name="MSIP_Label_b4b29e27-47e7-4e22-b89e-f1ed191cef03_Name">
    <vt:lpwstr>Confidential-THD</vt:lpwstr>
  </property>
  <property fmtid="{D5CDD505-2E9C-101B-9397-08002B2CF9AE}" pid="6" name="MSIP_Label_b4b29e27-47e7-4e22-b89e-f1ed191cef03_SiteId">
    <vt:lpwstr>fb7e6711-b619-4fbe-afe6-f83b12673323</vt:lpwstr>
  </property>
  <property fmtid="{D5CDD505-2E9C-101B-9397-08002B2CF9AE}" pid="7" name="MSIP_Label_b4b29e27-47e7-4e22-b89e-f1ed191cef03_ActionId">
    <vt:lpwstr>c232d503-b9ae-4a24-aa87-4780714a498b</vt:lpwstr>
  </property>
  <property fmtid="{D5CDD505-2E9C-101B-9397-08002B2CF9AE}" pid="8" name="MSIP_Label_b4b29e27-47e7-4e22-b89e-f1ed191cef03_ContentBits">
    <vt:lpwstr>2</vt:lpwstr>
  </property>
</Properties>
</file>